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6" r:id="rId13"/>
    <p:sldId id="267" r:id="rId14"/>
    <p:sldId id="268" r:id="rId15"/>
    <p:sldId id="269" r:id="rId16"/>
    <p:sldId id="280" r:id="rId17"/>
    <p:sldId id="270" r:id="rId18"/>
    <p:sldId id="279" r:id="rId19"/>
    <p:sldId id="271" r:id="rId20"/>
    <p:sldId id="272" r:id="rId21"/>
    <p:sldId id="273" r:id="rId22"/>
    <p:sldId id="274" r:id="rId23"/>
    <p:sldId id="275" r:id="rId24"/>
  </p:sldIdLst>
  <p:sldSz cx="9144000" cy="5143500" type="screen16x9"/>
  <p:notesSz cx="6858000" cy="9144000"/>
  <p:embeddedFontLst>
    <p:embeddedFont>
      <p:font typeface="Roboto" panose="020B0604020202020204" charset="0"/>
      <p:regular r:id="rId26"/>
      <p:bold r:id="rId27"/>
      <p:italic r:id="rId28"/>
      <p:boldItalic r:id="rId29"/>
    </p:embeddedFont>
    <p:embeddedFont>
      <p:font typeface="Nixie One" panose="020B0604020202020204" charset="0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Roboto Slab" panose="020B0604020202020204" charset="0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hVdcFCjrapVMjmTcKVS1Ot7utX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E053D3-DBAB-4838-B191-AC3FB8978995}">
  <a:tblStyle styleId="{31E053D3-DBAB-4838-B191-AC3FB897899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129" autoAdjust="0"/>
  </p:normalViewPr>
  <p:slideViewPr>
    <p:cSldViewPr snapToGrid="0">
      <p:cViewPr varScale="1">
        <p:scale>
          <a:sx n="108" d="100"/>
          <a:sy n="108" d="100"/>
        </p:scale>
        <p:origin x="70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customschemas.google.com/relationships/presentationmetadata" Target="meta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 smtClean="0">
                <a:latin typeface="Roboto" panose="020B0604020202020204" charset="0"/>
                <a:ea typeface="Roboto" panose="020B0604020202020204" charset="0"/>
              </a:rPr>
              <a:t>Detailed analysis of</a:t>
            </a:r>
          </a:p>
          <a:p>
            <a:pPr>
              <a:defRPr/>
            </a:pPr>
            <a:r>
              <a:rPr lang="en-IN" dirty="0" smtClean="0">
                <a:latin typeface="Roboto" panose="020B0604020202020204" charset="0"/>
                <a:ea typeface="Roboto" panose="020B0604020202020204" charset="0"/>
              </a:rPr>
              <a:t>25</a:t>
            </a:r>
            <a:r>
              <a:rPr lang="en-IN" baseline="0" dirty="0" smtClean="0">
                <a:latin typeface="Roboto" panose="020B0604020202020204" charset="0"/>
                <a:ea typeface="Roboto" panose="020B0604020202020204" charset="0"/>
              </a:rPr>
              <a:t> sample video </a:t>
            </a:r>
            <a:endParaRPr lang="en-IN" dirty="0">
              <a:latin typeface="Roboto" panose="020B0604020202020204" charset="0"/>
              <a:ea typeface="Roboto" panose="020B0604020202020204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Actual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Plant</c:v>
                </c:pt>
                <c:pt idx="1">
                  <c:v>Takeoff</c:v>
                </c:pt>
                <c:pt idx="2">
                  <c:v>Swing</c:v>
                </c:pt>
                <c:pt idx="3">
                  <c:v>Turn</c:v>
                </c:pt>
                <c:pt idx="4">
                  <c:v>Fly Away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  <c:pt idx="4">
                  <c:v>25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Detected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Plant</c:v>
                </c:pt>
                <c:pt idx="1">
                  <c:v>Takeoff</c:v>
                </c:pt>
                <c:pt idx="2">
                  <c:v>Swing</c:v>
                </c:pt>
                <c:pt idx="3">
                  <c:v>Turn</c:v>
                </c:pt>
                <c:pt idx="4">
                  <c:v>Fly Away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17</c:v>
                </c:pt>
                <c:pt idx="2">
                  <c:v>24</c:v>
                </c:pt>
                <c:pt idx="3">
                  <c:v>20</c:v>
                </c:pt>
                <c:pt idx="4">
                  <c:v>22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36808832"/>
        <c:axId val="1036800128"/>
      </c:barChart>
      <c:catAx>
        <c:axId val="1036808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6800128"/>
        <c:crosses val="autoZero"/>
        <c:auto val="1"/>
        <c:lblAlgn val="ctr"/>
        <c:lblOffset val="100"/>
        <c:noMultiLvlLbl val="0"/>
      </c:catAx>
      <c:valAx>
        <c:axId val="1036800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6808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529210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8919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44717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0541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9418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9344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6680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28516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25460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31025320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31025320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40087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15984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1650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01252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45410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21231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465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3560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1816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4746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2460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6497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0858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3844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1"/>
          <p:cNvSpPr txBox="1">
            <a:spLocks noGrp="1"/>
          </p:cNvSpPr>
          <p:nvPr>
            <p:ph type="ctrTitle"/>
          </p:nvPr>
        </p:nvSpPr>
        <p:spPr>
          <a:xfrm>
            <a:off x="685800" y="2601425"/>
            <a:ext cx="5810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0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0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2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2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3" name="Google Shape;63;p32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32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5" name="Google Shape;65;p32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4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77" name="Google Shape;77;p34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78" name="Google Shape;78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5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5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35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85" name="Google Shape;85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6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7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7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2"/>
          <p:cNvSpPr txBox="1">
            <a:spLocks noGrp="1"/>
          </p:cNvSpPr>
          <p:nvPr>
            <p:ph type="ctrTitle"/>
          </p:nvPr>
        </p:nvSpPr>
        <p:spPr>
          <a:xfrm>
            <a:off x="4113600" y="2878750"/>
            <a:ext cx="4505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alibri"/>
              <a:buNone/>
              <a:defRPr sz="4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2"/>
          <p:cNvSpPr txBox="1">
            <a:spLocks noGrp="1"/>
          </p:cNvSpPr>
          <p:nvPr>
            <p:ph type="subTitle" idx="1"/>
          </p:nvPr>
        </p:nvSpPr>
        <p:spPr>
          <a:xfrm>
            <a:off x="4113600" y="3983050"/>
            <a:ext cx="45057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2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3"/>
          <p:cNvSpPr txBox="1">
            <a:spLocks noGrp="1"/>
          </p:cNvSpPr>
          <p:nvPr>
            <p:ph type="title"/>
          </p:nvPr>
        </p:nvSpPr>
        <p:spPr>
          <a:xfrm>
            <a:off x="1146025" y="225925"/>
            <a:ext cx="32088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3"/>
          <p:cNvSpPr txBox="1">
            <a:spLocks noGrp="1"/>
          </p:cNvSpPr>
          <p:nvPr>
            <p:ph type="body" idx="1"/>
          </p:nvPr>
        </p:nvSpPr>
        <p:spPr>
          <a:xfrm>
            <a:off x="490705" y="1294540"/>
            <a:ext cx="3660300" cy="31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 sz="2000"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▫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0" name="Google Shape;20;p23"/>
          <p:cNvSpPr txBox="1">
            <a:spLocks noGrp="1"/>
          </p:cNvSpPr>
          <p:nvPr>
            <p:ph type="body" idx="2"/>
          </p:nvPr>
        </p:nvSpPr>
        <p:spPr>
          <a:xfrm>
            <a:off x="4371303" y="1294540"/>
            <a:ext cx="3660300" cy="31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 sz="2000"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▫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1" name="Google Shape;21;p23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5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6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6"/>
          <p:cNvSpPr txBox="1">
            <a:spLocks noGrp="1"/>
          </p:cNvSpPr>
          <p:nvPr>
            <p:ph type="body" idx="1"/>
          </p:nvPr>
        </p:nvSpPr>
        <p:spPr>
          <a:xfrm>
            <a:off x="1146025" y="1767275"/>
            <a:ext cx="7540800" cy="31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  <a:defRPr sz="2800"/>
            </a:lvl1pPr>
            <a:lvl2pPr marL="914400" lvl="1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▫"/>
              <a:defRPr sz="2800"/>
            </a:lvl2pPr>
            <a:lvl3pPr marL="1371600" lvl="2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3pPr>
            <a:lvl4pPr marL="1828800" lvl="3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4pPr>
            <a:lvl5pPr marL="2286000" lvl="4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5pPr>
            <a:lvl6pPr marL="2743200" lvl="5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6pPr>
            <a:lvl7pPr marL="3200400" lvl="6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7pPr>
            <a:lvl8pPr marL="3657600" lvl="7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8pPr>
            <a:lvl9pPr marL="4114800" lvl="8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tyle B">
  <p:cSld name="Blank style B">
    <p:bg>
      <p:bgPr>
        <a:solidFill>
          <a:schemeClr val="accen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7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8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8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8" name="Google Shape;38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"/>
          <p:cNvSpPr txBox="1">
            <a:spLocks noGrp="1"/>
          </p:cNvSpPr>
          <p:nvPr>
            <p:ph type="ctrTitle"/>
          </p:nvPr>
        </p:nvSpPr>
        <p:spPr>
          <a:xfrm>
            <a:off x="288918" y="1714403"/>
            <a:ext cx="8482500" cy="1211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imes New Roman"/>
              <a:buNone/>
            </a:pPr>
            <a:r>
              <a:rPr lang="en" sz="2400" dirty="0"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Times New Roman"/>
              </a:rPr>
              <a:t>Vision based recognition of pole vault phases: plant, take-off, swing, turn and fly away</a:t>
            </a:r>
            <a:r>
              <a:rPr lang="en" sz="2900" dirty="0"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Times New Roman"/>
              </a:rPr>
              <a:t/>
            </a:r>
            <a:br>
              <a:rPr lang="en" sz="2900" dirty="0"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Times New Roman"/>
              </a:rPr>
            </a:br>
            <a:r>
              <a:rPr lang="en" sz="1800" dirty="0"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Times New Roman"/>
              </a:rPr>
              <a:t>    </a:t>
            </a:r>
            <a:r>
              <a:rPr lang="en" sz="2900" dirty="0"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Times New Roman"/>
              </a:rPr>
              <a:t/>
            </a:r>
            <a:br>
              <a:rPr lang="en" sz="2900" dirty="0"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Times New Roman"/>
              </a:rPr>
            </a:br>
            <a:r>
              <a:rPr lang="en" sz="1600" b="1" dirty="0">
                <a:solidFill>
                  <a:schemeClr val="lt1"/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Times New Roman"/>
              </a:rPr>
              <a:t>(CV CP PID- 16)</a:t>
            </a:r>
            <a:endParaRPr sz="2400" dirty="0"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105" name="Google Shape;105;p1"/>
          <p:cNvSpPr txBox="1"/>
          <p:nvPr/>
        </p:nvSpPr>
        <p:spPr>
          <a:xfrm>
            <a:off x="159600" y="3247800"/>
            <a:ext cx="8824800" cy="9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300" b="0" i="0" u="none" strike="noStrike" cap="none" dirty="0">
                <a:solidFill>
                  <a:srgbClr val="FFFFFF"/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Roboto Slab"/>
              </a:rPr>
              <a:t>Authors:</a:t>
            </a:r>
            <a:endParaRPr sz="13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Roboto Slab"/>
            </a:endParaRPr>
          </a:p>
          <a:p>
            <a:pPr marL="0" marR="0" lvl="0" indent="0" algn="ctr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3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Roboto Slab"/>
              </a:rPr>
              <a:t>Prof. Jyoti Madake, Sagar Suryawanshi, Suyash More, Dr. Shripad </a:t>
            </a:r>
            <a:r>
              <a:rPr lang="en" sz="1300" b="0" i="0" u="none" strike="noStrike" cap="none" dirty="0" smtClean="0">
                <a:solidFill>
                  <a:schemeClr val="lt1"/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Roboto Slab"/>
              </a:rPr>
              <a:t>Bhatlawande</a:t>
            </a:r>
            <a:endParaRPr sz="13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Roboto Slab"/>
            </a:endParaRPr>
          </a:p>
        </p:txBody>
      </p:sp>
      <p:sp>
        <p:nvSpPr>
          <p:cNvPr id="106" name="Google Shape;106;p1"/>
          <p:cNvSpPr txBox="1"/>
          <p:nvPr/>
        </p:nvSpPr>
        <p:spPr>
          <a:xfrm>
            <a:off x="1748100" y="-82566"/>
            <a:ext cx="5878200" cy="612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Roboto Slab"/>
              </a:rPr>
              <a:t>Vishwakarma Institute of Technology, Pune</a:t>
            </a:r>
            <a:endParaRPr sz="1000" b="0" i="0" u="none" strike="noStrike" cap="none">
              <a:solidFill>
                <a:srgbClr val="000000"/>
              </a:solidFill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Roboto Slab"/>
            </a:endParaRPr>
          </a:p>
        </p:txBody>
      </p:sp>
      <p:sp>
        <p:nvSpPr>
          <p:cNvPr id="107" name="Google Shape;107;p1"/>
          <p:cNvSpPr txBox="1"/>
          <p:nvPr/>
        </p:nvSpPr>
        <p:spPr>
          <a:xfrm>
            <a:off x="-108000" y="681052"/>
            <a:ext cx="9206027" cy="98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lang="en" sz="1850" b="0" i="1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Arial"/>
              </a:rPr>
              <a:t>STUDENT CONFERENCE </a:t>
            </a:r>
            <a:r>
              <a:rPr lang="en" sz="20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Times New Roman"/>
              </a:rPr>
              <a:t> </a:t>
            </a:r>
            <a:endParaRPr sz="20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Times New Roman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Times New Roman"/>
              </a:rPr>
              <a:t>Computer Vision – TY D 2022</a:t>
            </a:r>
            <a:endParaRPr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08" name="Google Shape;108;p1"/>
          <p:cNvSpPr txBox="1"/>
          <p:nvPr/>
        </p:nvSpPr>
        <p:spPr>
          <a:xfrm>
            <a:off x="1806900" y="4483927"/>
            <a:ext cx="5878200" cy="612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Roboto Slab"/>
              </a:rPr>
              <a:t>Department of E&amp;TC Engineering</a:t>
            </a:r>
            <a:endParaRPr sz="1000" b="0" i="0" u="none" strike="noStrike" cap="none">
              <a:solidFill>
                <a:srgbClr val="000000"/>
              </a:solidFill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Roboto Slab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"/>
          <p:cNvSpPr txBox="1">
            <a:spLocks noGrp="1"/>
          </p:cNvSpPr>
          <p:nvPr>
            <p:ph type="title"/>
          </p:nvPr>
        </p:nvSpPr>
        <p:spPr>
          <a:xfrm>
            <a:off x="1026550" y="530725"/>
            <a:ext cx="35442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None/>
            </a:pPr>
            <a:r>
              <a:rPr lang="en" sz="2800" b="1"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Roboto Slab"/>
              </a:rPr>
              <a:t>System Block Diagram</a:t>
            </a:r>
            <a:endParaRPr sz="2600"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Roboto Slab"/>
            </a:endParaRPr>
          </a:p>
        </p:txBody>
      </p:sp>
      <p:sp>
        <p:nvSpPr>
          <p:cNvPr id="199" name="Google Shape;199;p10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</a:rPr>
              <a:t>10</a:t>
            </a:fld>
            <a:endParaRPr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</a:endParaRPr>
          </a:p>
        </p:txBody>
      </p:sp>
      <p:pic>
        <p:nvPicPr>
          <p:cNvPr id="200" name="Google Shape;20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8509" y="1288474"/>
            <a:ext cx="5215133" cy="356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2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 sz="1400"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</a:rPr>
              <a:t>11</a:t>
            </a:fld>
            <a:endParaRPr sz="1400"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</a:endParaRPr>
          </a:p>
        </p:txBody>
      </p:sp>
      <p:pic>
        <p:nvPicPr>
          <p:cNvPr id="206" name="Google Shape;20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0692" y="878439"/>
            <a:ext cx="1910196" cy="1910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84911" y="857659"/>
            <a:ext cx="1937903" cy="1937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09751" y="826242"/>
            <a:ext cx="1959549" cy="195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72171" y="3237599"/>
            <a:ext cx="1863429" cy="1749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437908" y="3248890"/>
            <a:ext cx="1753217" cy="184500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2"/>
          <p:cNvSpPr txBox="1"/>
          <p:nvPr/>
        </p:nvSpPr>
        <p:spPr>
          <a:xfrm>
            <a:off x="1078973" y="451257"/>
            <a:ext cx="20190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Calibri"/>
              </a:rPr>
              <a:t>Plant</a:t>
            </a:r>
            <a:endParaRPr dirty="0"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12" name="Google Shape;212;p12"/>
          <p:cNvSpPr txBox="1"/>
          <p:nvPr/>
        </p:nvSpPr>
        <p:spPr>
          <a:xfrm>
            <a:off x="6226362" y="403599"/>
            <a:ext cx="20190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Calibri"/>
              </a:rPr>
              <a:t>Swing</a:t>
            </a:r>
            <a:endParaRPr dirty="0"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13" name="Google Shape;213;p12"/>
          <p:cNvSpPr txBox="1"/>
          <p:nvPr/>
        </p:nvSpPr>
        <p:spPr>
          <a:xfrm>
            <a:off x="3668983" y="451257"/>
            <a:ext cx="20190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Calibri"/>
              </a:rPr>
              <a:t>Takeoff</a:t>
            </a:r>
            <a:endParaRPr dirty="0"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14" name="Google Shape;214;p12"/>
          <p:cNvSpPr txBox="1"/>
          <p:nvPr/>
        </p:nvSpPr>
        <p:spPr>
          <a:xfrm>
            <a:off x="2316600" y="2802490"/>
            <a:ext cx="20190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Calibri"/>
              </a:rPr>
              <a:t>Turn</a:t>
            </a:r>
            <a:endParaRPr dirty="0"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15" name="Google Shape;215;p12"/>
          <p:cNvSpPr txBox="1"/>
          <p:nvPr/>
        </p:nvSpPr>
        <p:spPr>
          <a:xfrm>
            <a:off x="5172125" y="2754374"/>
            <a:ext cx="20190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Calibri"/>
              </a:rPr>
              <a:t>Fly</a:t>
            </a:r>
            <a:r>
              <a:rPr lang="en" b="1" dirty="0"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Calibri"/>
              </a:rPr>
              <a:t> </a:t>
            </a:r>
            <a:r>
              <a:rPr lang="en" dirty="0"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Calibri"/>
              </a:rPr>
              <a:t>Away</a:t>
            </a:r>
            <a:endParaRPr dirty="0"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4" name="Google Shape;211;p12"/>
          <p:cNvSpPr txBox="1"/>
          <p:nvPr/>
        </p:nvSpPr>
        <p:spPr>
          <a:xfrm>
            <a:off x="180441" y="21148"/>
            <a:ext cx="3000447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Calibri"/>
              </a:rPr>
              <a:t>Dataset Samples</a:t>
            </a:r>
            <a:endParaRPr sz="2000" b="1" dirty="0"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2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 sz="1400"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</a:rPr>
              <a:t>12</a:t>
            </a:fld>
            <a:endParaRPr sz="1400"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</a:endParaRPr>
          </a:p>
        </p:txBody>
      </p:sp>
      <p:sp>
        <p:nvSpPr>
          <p:cNvPr id="211" name="Google Shape;211;p12"/>
          <p:cNvSpPr txBox="1"/>
          <p:nvPr/>
        </p:nvSpPr>
        <p:spPr>
          <a:xfrm>
            <a:off x="1078973" y="451257"/>
            <a:ext cx="20190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Calibri"/>
              </a:rPr>
              <a:t>Plant</a:t>
            </a:r>
            <a:endParaRPr dirty="0"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12" name="Google Shape;212;p12"/>
          <p:cNvSpPr txBox="1"/>
          <p:nvPr/>
        </p:nvSpPr>
        <p:spPr>
          <a:xfrm>
            <a:off x="6226362" y="403599"/>
            <a:ext cx="20190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Calibri"/>
              </a:rPr>
              <a:t>Swing</a:t>
            </a:r>
            <a:endParaRPr dirty="0"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13" name="Google Shape;213;p12"/>
          <p:cNvSpPr txBox="1"/>
          <p:nvPr/>
        </p:nvSpPr>
        <p:spPr>
          <a:xfrm>
            <a:off x="3668983" y="451257"/>
            <a:ext cx="20190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Calibri"/>
              </a:rPr>
              <a:t>Takeoff</a:t>
            </a:r>
            <a:endParaRPr dirty="0"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14" name="Google Shape;214;p12"/>
          <p:cNvSpPr txBox="1"/>
          <p:nvPr/>
        </p:nvSpPr>
        <p:spPr>
          <a:xfrm>
            <a:off x="2316600" y="2802490"/>
            <a:ext cx="20190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Calibri"/>
              </a:rPr>
              <a:t>Turn</a:t>
            </a:r>
            <a:endParaRPr dirty="0"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15" name="Google Shape;215;p12"/>
          <p:cNvSpPr txBox="1"/>
          <p:nvPr/>
        </p:nvSpPr>
        <p:spPr>
          <a:xfrm>
            <a:off x="5172125" y="2754374"/>
            <a:ext cx="20190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Calibri"/>
              </a:rPr>
              <a:t>Fly</a:t>
            </a:r>
            <a:r>
              <a:rPr lang="en" b="1" dirty="0"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Calibri"/>
              </a:rPr>
              <a:t> </a:t>
            </a:r>
            <a:r>
              <a:rPr lang="en" dirty="0"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Calibri"/>
              </a:rPr>
              <a:t>Away</a:t>
            </a:r>
            <a:endParaRPr dirty="0"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4" name="Google Shape;211;p12"/>
          <p:cNvSpPr txBox="1"/>
          <p:nvPr/>
        </p:nvSpPr>
        <p:spPr>
          <a:xfrm>
            <a:off x="123550" y="7984"/>
            <a:ext cx="3000447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Calibri"/>
              </a:rPr>
              <a:t>Processed Images</a:t>
            </a:r>
            <a:endParaRPr sz="2000" b="1" dirty="0"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108" y="858264"/>
            <a:ext cx="1988992" cy="19889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7868" y="858264"/>
            <a:ext cx="2072852" cy="20347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1815" y="839461"/>
            <a:ext cx="2011854" cy="2019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7772" y="3116304"/>
            <a:ext cx="2085329" cy="20270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9249" y="3116304"/>
            <a:ext cx="1996613" cy="200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384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"/>
          <p:cNvSpPr txBox="1">
            <a:spLocks noGrp="1"/>
          </p:cNvSpPr>
          <p:nvPr>
            <p:ph type="title"/>
          </p:nvPr>
        </p:nvSpPr>
        <p:spPr>
          <a:xfrm>
            <a:off x="773231" y="242338"/>
            <a:ext cx="4270036" cy="826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None/>
            </a:pPr>
            <a:r>
              <a:rPr lang="en" sz="2600" b="1" dirty="0" smtClean="0"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Roboto Slab"/>
              </a:rPr>
              <a:t>Dataset and Preprocessing:</a:t>
            </a:r>
            <a:endParaRPr sz="2600" b="1" dirty="0"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Roboto Slab"/>
            </a:endParaRPr>
          </a:p>
        </p:txBody>
      </p:sp>
      <p:sp>
        <p:nvSpPr>
          <p:cNvPr id="221" name="Google Shape;221;p11"/>
          <p:cNvSpPr txBox="1">
            <a:spLocks noGrp="1"/>
          </p:cNvSpPr>
          <p:nvPr>
            <p:ph type="body" idx="1"/>
          </p:nvPr>
        </p:nvSpPr>
        <p:spPr>
          <a:xfrm>
            <a:off x="1027302" y="1118382"/>
            <a:ext cx="7540800" cy="372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1500"/>
              </a:spcAft>
              <a:buClr>
                <a:schemeClr val="dk1"/>
              </a:buClr>
              <a:buSzPts val="2000"/>
              <a:buFont typeface="Roboto Slab"/>
              <a:buChar char="➔"/>
            </a:pPr>
            <a:r>
              <a:rPr lang="en" sz="2000" dirty="0"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Roboto Slab"/>
              </a:rPr>
              <a:t>Dataset consists of 1431 RGB images</a:t>
            </a:r>
            <a:r>
              <a:rPr lang="en" sz="2000" dirty="0" smtClean="0"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Roboto Slab"/>
              </a:rPr>
              <a:t>.</a:t>
            </a:r>
          </a:p>
          <a:p>
            <a:pPr marL="1016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Roboto Slab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Char char="➔"/>
            </a:pPr>
            <a:endParaRPr lang="en" sz="2000" dirty="0" smtClean="0"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Roboto Slab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Char char="➔"/>
            </a:pPr>
            <a:endParaRPr lang="en" sz="2000" dirty="0"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Roboto Slab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Char char="➔"/>
            </a:pPr>
            <a:endParaRPr lang="en" sz="2000" dirty="0" smtClean="0"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Roboto Slab"/>
            </a:endParaRPr>
          </a:p>
          <a:p>
            <a:pPr marL="1016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lang="en" sz="2000" dirty="0" smtClean="0"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Roboto Slab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Char char="➔"/>
            </a:pPr>
            <a:r>
              <a:rPr lang="en" sz="2000" dirty="0" smtClean="0"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Roboto Slab"/>
              </a:rPr>
              <a:t>Every </a:t>
            </a:r>
            <a:r>
              <a:rPr lang="en" sz="2000" dirty="0"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Roboto Slab"/>
              </a:rPr>
              <a:t>image is resized to 256x256 pixels.</a:t>
            </a:r>
            <a:endParaRPr sz="2000" dirty="0"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Roboto Slab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Roboto Slab"/>
              <a:buChar char="➔"/>
            </a:pPr>
            <a:r>
              <a:rPr lang="en" sz="2000" dirty="0"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Roboto Slab"/>
              </a:rPr>
              <a:t>Images converted to grayscale</a:t>
            </a:r>
            <a:endParaRPr sz="2000" dirty="0"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Roboto Slab"/>
            </a:endParaRPr>
          </a:p>
        </p:txBody>
      </p:sp>
      <p:sp>
        <p:nvSpPr>
          <p:cNvPr id="222" name="Google Shape;222;p11"/>
          <p:cNvSpPr txBox="1">
            <a:spLocks noGrp="1"/>
          </p:cNvSpPr>
          <p:nvPr>
            <p:ph type="sldNum" idx="12"/>
          </p:nvPr>
        </p:nvSpPr>
        <p:spPr>
          <a:xfrm>
            <a:off x="-114355" y="4938976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>
                <a:latin typeface="Calibri" panose="020F0502020204030204" pitchFamily="34" charset="0"/>
                <a:cs typeface="Calibri" panose="020F0502020204030204" pitchFamily="34" charset="0"/>
              </a:rPr>
              <a:t>13</a:t>
            </a:fld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266262"/>
              </p:ext>
            </p:extLst>
          </p:nvPr>
        </p:nvGraphicFramePr>
        <p:xfrm>
          <a:off x="1470073" y="1681089"/>
          <a:ext cx="4009293" cy="2391507"/>
        </p:xfrm>
        <a:graphic>
          <a:graphicData uri="http://schemas.openxmlformats.org/drawingml/2006/table">
            <a:tbl>
              <a:tblPr firstRow="1" firstCol="1" bandRow="1">
                <a:tableStyleId>{31E053D3-DBAB-4838-B191-AC3FB8978995}</a:tableStyleId>
              </a:tblPr>
              <a:tblGrid>
                <a:gridCol w="1335851"/>
                <a:gridCol w="1336721"/>
                <a:gridCol w="1336721"/>
              </a:tblGrid>
              <a:tr h="44779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Pole vault phase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Action Sequence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No. of Frames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8874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Plant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226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8874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Take off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244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8874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Swing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346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8874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Turn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372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8874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Fly away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243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3"/>
          <p:cNvSpPr txBox="1">
            <a:spLocks noGrp="1"/>
          </p:cNvSpPr>
          <p:nvPr>
            <p:ph type="title"/>
          </p:nvPr>
        </p:nvSpPr>
        <p:spPr>
          <a:xfrm>
            <a:off x="752900" y="50250"/>
            <a:ext cx="32088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" sz="2600" b="1" dirty="0"/>
              <a:t>Feature extraction:</a:t>
            </a:r>
            <a:endParaRPr sz="2600" b="1" dirty="0"/>
          </a:p>
        </p:txBody>
      </p:sp>
      <p:sp>
        <p:nvSpPr>
          <p:cNvPr id="228" name="Google Shape;228;p13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29" name="Google Shape;22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50" y="874109"/>
            <a:ext cx="8911023" cy="41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4"/>
          <p:cNvSpPr txBox="1">
            <a:spLocks noGrp="1"/>
          </p:cNvSpPr>
          <p:nvPr>
            <p:ph type="body" idx="1"/>
          </p:nvPr>
        </p:nvSpPr>
        <p:spPr>
          <a:xfrm>
            <a:off x="942043" y="1030575"/>
            <a:ext cx="7540800" cy="3360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00"/>
              <a:buFont typeface="Roboto Slab"/>
              <a:buChar char="▪"/>
            </a:pPr>
            <a:r>
              <a:rPr lang="en" sz="1800" dirty="0">
                <a:latin typeface="Calibri" panose="020F0502020204030204" pitchFamily="34" charset="0"/>
                <a:ea typeface="Roboto Slab"/>
                <a:cs typeface="Calibri" panose="020F0502020204030204" pitchFamily="34" charset="0"/>
                <a:sym typeface="Roboto Slab"/>
              </a:rPr>
              <a:t>Shape of GLCM Features   : </a:t>
            </a:r>
            <a:r>
              <a:rPr lang="en" sz="1800" dirty="0" smtClean="0">
                <a:latin typeface="Calibri" panose="020F0502020204030204" pitchFamily="34" charset="0"/>
                <a:ea typeface="Roboto Slab"/>
                <a:cs typeface="Calibri" panose="020F0502020204030204" pitchFamily="34" charset="0"/>
                <a:sym typeface="Roboto Slab"/>
              </a:rPr>
              <a:t>1431 x 48 </a:t>
            </a:r>
            <a:endParaRPr lang="en" sz="1800" dirty="0" smtClean="0">
              <a:latin typeface="Calibri" panose="020F0502020204030204" pitchFamily="34" charset="0"/>
              <a:ea typeface="Roboto Slab"/>
              <a:cs typeface="Calibri" panose="020F0502020204030204" pitchFamily="34" charset="0"/>
              <a:sym typeface="Roboto Slab"/>
            </a:endParaRPr>
          </a:p>
          <a:p>
            <a:pPr marL="45720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00"/>
              <a:buFont typeface="Roboto Slab"/>
              <a:buChar char="▪"/>
            </a:pPr>
            <a:endParaRPr sz="1800" dirty="0">
              <a:latin typeface="Calibri" panose="020F0502020204030204" pitchFamily="34" charset="0"/>
              <a:ea typeface="Roboto Slab"/>
              <a:cs typeface="Calibri" panose="020F0502020204030204" pitchFamily="34" charset="0"/>
              <a:sym typeface="Roboto Slab"/>
            </a:endParaRPr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oboto Slab"/>
              <a:buChar char="▪"/>
            </a:pPr>
            <a:r>
              <a:rPr lang="en" sz="1800" dirty="0" smtClean="0">
                <a:latin typeface="Calibri" panose="020F0502020204030204" pitchFamily="34" charset="0"/>
                <a:ea typeface="Roboto Slab"/>
                <a:cs typeface="Calibri" panose="020F0502020204030204" pitchFamily="34" charset="0"/>
                <a:sym typeface="Roboto Slab"/>
              </a:rPr>
              <a:t>Shape </a:t>
            </a:r>
            <a:r>
              <a:rPr lang="en" sz="1800" dirty="0">
                <a:latin typeface="Calibri" panose="020F0502020204030204" pitchFamily="34" charset="0"/>
                <a:ea typeface="Roboto Slab"/>
                <a:cs typeface="Calibri" panose="020F0502020204030204" pitchFamily="34" charset="0"/>
                <a:sym typeface="Roboto Slab"/>
              </a:rPr>
              <a:t>of HOG Features : </a:t>
            </a:r>
            <a:r>
              <a:rPr lang="en" sz="1800" dirty="0" smtClean="0">
                <a:latin typeface="Calibri" panose="020F0502020204030204" pitchFamily="34" charset="0"/>
                <a:ea typeface="Roboto Slab"/>
                <a:cs typeface="Calibri" panose="020F0502020204030204" pitchFamily="34" charset="0"/>
                <a:sym typeface="Roboto Slab"/>
              </a:rPr>
              <a:t>1431 x 34596 </a:t>
            </a:r>
            <a:endParaRPr lang="en" sz="1800" dirty="0" smtClean="0">
              <a:latin typeface="Calibri" panose="020F0502020204030204" pitchFamily="34" charset="0"/>
              <a:ea typeface="Roboto Slab"/>
              <a:cs typeface="Calibri" panose="020F0502020204030204" pitchFamily="34" charset="0"/>
              <a:sym typeface="Roboto Slab"/>
            </a:endParaRPr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oboto Slab"/>
              <a:buChar char="▪"/>
            </a:pPr>
            <a:endParaRPr sz="1800" dirty="0">
              <a:latin typeface="Calibri" panose="020F0502020204030204" pitchFamily="34" charset="0"/>
              <a:ea typeface="Roboto Slab"/>
              <a:cs typeface="Calibri" panose="020F0502020204030204" pitchFamily="34" charset="0"/>
              <a:sym typeface="Roboto Slab"/>
            </a:endParaRPr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oboto Slab"/>
              <a:buChar char="▪"/>
            </a:pPr>
            <a:r>
              <a:rPr lang="en" sz="1800" dirty="0" smtClean="0">
                <a:latin typeface="Calibri" panose="020F0502020204030204" pitchFamily="34" charset="0"/>
                <a:ea typeface="Roboto Slab"/>
                <a:cs typeface="Calibri" panose="020F0502020204030204" pitchFamily="34" charset="0"/>
                <a:sym typeface="Roboto Slab"/>
              </a:rPr>
              <a:t>Shape </a:t>
            </a:r>
            <a:r>
              <a:rPr lang="en" sz="1800" dirty="0">
                <a:latin typeface="Calibri" panose="020F0502020204030204" pitchFamily="34" charset="0"/>
                <a:ea typeface="Roboto Slab"/>
                <a:cs typeface="Calibri" panose="020F0502020204030204" pitchFamily="34" charset="0"/>
                <a:sym typeface="Roboto Slab"/>
              </a:rPr>
              <a:t>of Combined HOG + GLCM : </a:t>
            </a:r>
            <a:r>
              <a:rPr lang="en" sz="1800" dirty="0" smtClean="0">
                <a:latin typeface="Calibri" panose="020F0502020204030204" pitchFamily="34" charset="0"/>
                <a:ea typeface="Roboto Slab"/>
                <a:cs typeface="Calibri" panose="020F0502020204030204" pitchFamily="34" charset="0"/>
                <a:sym typeface="Roboto Slab"/>
              </a:rPr>
              <a:t>1431 x </a:t>
            </a:r>
            <a:r>
              <a:rPr lang="en" sz="1800" dirty="0" smtClean="0">
                <a:latin typeface="Calibri" panose="020F0502020204030204" pitchFamily="34" charset="0"/>
                <a:ea typeface="Roboto Slab"/>
                <a:cs typeface="Calibri" panose="020F0502020204030204" pitchFamily="34" charset="0"/>
                <a:sym typeface="Roboto Slab"/>
              </a:rPr>
              <a:t>34644</a:t>
            </a:r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oboto Slab"/>
              <a:buChar char="▪"/>
            </a:pPr>
            <a:endParaRPr sz="1800" dirty="0">
              <a:latin typeface="Calibri" panose="020F0502020204030204" pitchFamily="34" charset="0"/>
              <a:ea typeface="Roboto Slab"/>
              <a:cs typeface="Calibri" panose="020F0502020204030204" pitchFamily="34" charset="0"/>
              <a:sym typeface="Roboto Slab"/>
            </a:endParaRPr>
          </a:p>
          <a:p>
            <a:pPr marL="45720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00"/>
              <a:buFont typeface="Roboto Slab"/>
              <a:buChar char="▪"/>
            </a:pPr>
            <a:r>
              <a:rPr lang="en" sz="1800" dirty="0">
                <a:latin typeface="Calibri" panose="020F0502020204030204" pitchFamily="34" charset="0"/>
                <a:ea typeface="Roboto Slab"/>
                <a:cs typeface="Calibri" panose="020F0502020204030204" pitchFamily="34" charset="0"/>
                <a:sym typeface="Roboto Slab"/>
              </a:rPr>
              <a:t>SVM classifier to predict the class labels of a </a:t>
            </a:r>
            <a:r>
              <a:rPr lang="en" sz="1800" dirty="0" smtClean="0">
                <a:latin typeface="Calibri" panose="020F0502020204030204" pitchFamily="34" charset="0"/>
                <a:ea typeface="Roboto Slab"/>
                <a:cs typeface="Calibri" panose="020F0502020204030204" pitchFamily="34" charset="0"/>
                <a:sym typeface="Roboto Slab"/>
              </a:rPr>
              <a:t>dataset</a:t>
            </a:r>
          </a:p>
          <a:p>
            <a:pPr marL="6985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lang="en-IN" sz="1800" dirty="0" smtClean="0">
              <a:latin typeface="Calibri" panose="020F0502020204030204" pitchFamily="34" charset="0"/>
              <a:ea typeface="Roboto Slab"/>
              <a:cs typeface="Calibri" panose="020F0502020204030204" pitchFamily="34" charset="0"/>
              <a:sym typeface="Roboto Slab"/>
            </a:endParaRPr>
          </a:p>
          <a:p>
            <a:pPr marL="45720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00"/>
              <a:buFont typeface="Roboto Slab"/>
              <a:buChar char="▪"/>
            </a:pPr>
            <a:r>
              <a:rPr lang="en-IN" sz="1800" dirty="0" smtClean="0">
                <a:latin typeface="Calibri" panose="020F0502020204030204" pitchFamily="34" charset="0"/>
                <a:ea typeface="Roboto Slab"/>
                <a:cs typeface="Calibri" panose="020F0502020204030204" pitchFamily="34" charset="0"/>
                <a:sym typeface="Roboto Slab"/>
              </a:rPr>
              <a:t>SVM </a:t>
            </a:r>
            <a:r>
              <a:rPr lang="en-IN" sz="1800" dirty="0" smtClean="0">
                <a:latin typeface="Calibri" panose="020F0502020204030204" pitchFamily="34" charset="0"/>
                <a:ea typeface="Roboto Slab"/>
                <a:cs typeface="Calibri" panose="020F0502020204030204" pitchFamily="34" charset="0"/>
                <a:sym typeface="Roboto Slab"/>
              </a:rPr>
              <a:t>Kernel = Linear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5" name="Google Shape;235;p14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36" name="Google Shape;236;p14"/>
          <p:cNvSpPr txBox="1"/>
          <p:nvPr/>
        </p:nvSpPr>
        <p:spPr>
          <a:xfrm>
            <a:off x="824400" y="430275"/>
            <a:ext cx="66954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latin typeface="Calibri" panose="020F0502020204030204" pitchFamily="34" charset="0"/>
                <a:ea typeface="Roboto Slab"/>
                <a:cs typeface="Calibri" panose="020F0502020204030204" pitchFamily="34" charset="0"/>
                <a:sym typeface="Roboto Slab"/>
              </a:rPr>
              <a:t>Features and Classification</a:t>
            </a:r>
            <a:endParaRPr sz="2700" b="1" dirty="0">
              <a:latin typeface="Calibri" panose="020F0502020204030204" pitchFamily="34" charset="0"/>
              <a:ea typeface="Roboto Slab"/>
              <a:cs typeface="Calibri" panose="020F0502020204030204" pitchFamily="34" charset="0"/>
              <a:sym typeface="Roboto Slab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</a:rPr>
              <a:t>16</a:t>
            </a:fld>
            <a:endParaRPr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</a:endParaRPr>
          </a:p>
        </p:txBody>
      </p:sp>
      <p:sp>
        <p:nvSpPr>
          <p:cNvPr id="192" name="Google Shape;192;p9"/>
          <p:cNvSpPr/>
          <p:nvPr/>
        </p:nvSpPr>
        <p:spPr>
          <a:xfrm>
            <a:off x="284083" y="0"/>
            <a:ext cx="4393425" cy="5143500"/>
          </a:xfrm>
          <a:prstGeom prst="flowChartDelay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93" name="Google Shape;193;p9"/>
          <p:cNvSpPr txBox="1"/>
          <p:nvPr/>
        </p:nvSpPr>
        <p:spPr>
          <a:xfrm>
            <a:off x="399757" y="2021184"/>
            <a:ext cx="4162075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25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Slab"/>
              <a:buChar char="❖"/>
            </a:pPr>
            <a:r>
              <a:rPr lang="en" sz="3600" b="1" i="0" u="none" strike="noStrike" cap="none" dirty="0" smtClean="0">
                <a:solidFill>
                  <a:srgbClr val="002060"/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Roboto Slab"/>
              </a:rPr>
              <a:t>Classifier Testing and Analysis</a:t>
            </a:r>
            <a:endParaRPr sz="3600" b="1" i="0" u="none" strike="noStrike" cap="none" dirty="0">
              <a:solidFill>
                <a:srgbClr val="002060"/>
              </a:solidFill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Roboto Slab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006397"/>
              </p:ext>
            </p:extLst>
          </p:nvPr>
        </p:nvGraphicFramePr>
        <p:xfrm>
          <a:off x="4895874" y="907364"/>
          <a:ext cx="3277455" cy="3601330"/>
        </p:xfrm>
        <a:graphic>
          <a:graphicData uri="http://schemas.openxmlformats.org/drawingml/2006/table">
            <a:tbl>
              <a:tblPr firstRow="1" firstCol="1" bandRow="1">
                <a:tableStyleId>{31E053D3-DBAB-4838-B191-AC3FB8978995}</a:tableStyleId>
              </a:tblPr>
              <a:tblGrid>
                <a:gridCol w="1638372"/>
                <a:gridCol w="1639083"/>
              </a:tblGrid>
              <a:tr h="720266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Classifier 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Accuracy detected 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720266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SVM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0.895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720266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Decision Tree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0.672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720266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Random Forest 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0.770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720266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KNN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0.515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124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31025320f7_0_0"/>
          <p:cNvSpPr txBox="1">
            <a:spLocks noGrp="1"/>
          </p:cNvSpPr>
          <p:nvPr>
            <p:ph type="title"/>
          </p:nvPr>
        </p:nvSpPr>
        <p:spPr>
          <a:xfrm>
            <a:off x="746600" y="-147550"/>
            <a:ext cx="2422500" cy="7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 panose="020F0502020204030204" pitchFamily="34" charset="0"/>
                <a:ea typeface="Roboto Slab"/>
                <a:cs typeface="Calibri" panose="020F0502020204030204" pitchFamily="34" charset="0"/>
                <a:sym typeface="Roboto Slab"/>
              </a:rPr>
              <a:t>Results</a:t>
            </a:r>
            <a:r>
              <a:rPr lang="en" dirty="0">
                <a:latin typeface="Calibri" panose="020F0502020204030204" pitchFamily="34" charset="0"/>
                <a:ea typeface="Roboto Slab"/>
                <a:cs typeface="Calibri" panose="020F0502020204030204" pitchFamily="34" charset="0"/>
                <a:sym typeface="Roboto Slab"/>
              </a:rPr>
              <a:t> </a:t>
            </a:r>
            <a:endParaRPr dirty="0">
              <a:latin typeface="Calibri" panose="020F0502020204030204" pitchFamily="34" charset="0"/>
              <a:ea typeface="Roboto Slab"/>
              <a:cs typeface="Calibri" panose="020F0502020204030204" pitchFamily="34" charset="0"/>
              <a:sym typeface="Roboto Slab"/>
            </a:endParaRPr>
          </a:p>
        </p:txBody>
      </p:sp>
      <p:sp>
        <p:nvSpPr>
          <p:cNvPr id="242" name="Google Shape;242;g231025320f7_0_0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>
                <a:latin typeface="Calibri" panose="020F0502020204030204" pitchFamily="34" charset="0"/>
                <a:cs typeface="Calibri" panose="020F0502020204030204" pitchFamily="34" charset="0"/>
              </a:rPr>
              <a:t>17</a:t>
            </a:fld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3" name="Google Shape;243;g231025320f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4312" y="3424374"/>
            <a:ext cx="2209110" cy="158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231025320f7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0175" y="1167616"/>
            <a:ext cx="2214803" cy="148548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231025320f7_0_0"/>
          <p:cNvSpPr txBox="1"/>
          <p:nvPr/>
        </p:nvSpPr>
        <p:spPr>
          <a:xfrm>
            <a:off x="810938" y="637850"/>
            <a:ext cx="2019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Plant</a:t>
            </a:r>
            <a:endParaRPr sz="1700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46" name="Google Shape;246;g231025320f7_0_0"/>
          <p:cNvSpPr txBox="1"/>
          <p:nvPr/>
        </p:nvSpPr>
        <p:spPr>
          <a:xfrm>
            <a:off x="3266100" y="637850"/>
            <a:ext cx="2019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Takeoff</a:t>
            </a:r>
            <a:endParaRPr sz="1700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47" name="Google Shape;247;g231025320f7_0_0"/>
          <p:cNvSpPr txBox="1"/>
          <p:nvPr/>
        </p:nvSpPr>
        <p:spPr>
          <a:xfrm>
            <a:off x="5989950" y="637850"/>
            <a:ext cx="2019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Swing</a:t>
            </a:r>
            <a:endParaRPr sz="1700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48" name="Google Shape;248;g231025320f7_0_0"/>
          <p:cNvSpPr txBox="1"/>
          <p:nvPr/>
        </p:nvSpPr>
        <p:spPr>
          <a:xfrm>
            <a:off x="2144259" y="2977973"/>
            <a:ext cx="2019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Turn</a:t>
            </a:r>
            <a:endParaRPr sz="1700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49" name="Google Shape;249;g231025320f7_0_0"/>
          <p:cNvSpPr txBox="1"/>
          <p:nvPr/>
        </p:nvSpPr>
        <p:spPr>
          <a:xfrm>
            <a:off x="4944312" y="2977973"/>
            <a:ext cx="2019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Fly</a:t>
            </a:r>
            <a:r>
              <a:rPr lang="en" sz="1700" b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" sz="17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Away</a:t>
            </a:r>
            <a:endParaRPr sz="1700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250" name="Google Shape;250;g231025320f7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9949" y="1151776"/>
            <a:ext cx="2281853" cy="150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231025320f7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88736" y="3424374"/>
            <a:ext cx="2330046" cy="158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231025320f7_0_0"/>
          <p:cNvPicPr preferRelativeResize="0"/>
          <p:nvPr/>
        </p:nvPicPr>
        <p:blipFill rotWithShape="1">
          <a:blip r:embed="rId7">
            <a:alphaModFix/>
          </a:blip>
          <a:srcRect t="5314" r="16239" b="17122"/>
          <a:stretch/>
        </p:blipFill>
        <p:spPr>
          <a:xfrm>
            <a:off x="3376247" y="1167617"/>
            <a:ext cx="2293034" cy="1485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213" y="340811"/>
            <a:ext cx="3826904" cy="573589"/>
          </a:xfrm>
        </p:spPr>
        <p:txBody>
          <a:bodyPr/>
          <a:lstStyle/>
          <a:p>
            <a:r>
              <a:rPr lang="en-IN" dirty="0" smtClean="0">
                <a:latin typeface="Roboto" panose="020B0604020202020204" charset="0"/>
                <a:ea typeface="Roboto" panose="020B0604020202020204" charset="0"/>
              </a:rPr>
              <a:t>Testing Analysis</a:t>
            </a:r>
            <a:endParaRPr lang="en-IN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-51050" y="4819400"/>
            <a:ext cx="416466" cy="3240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Roboto" panose="020B0604020202020204" charset="0"/>
                <a:ea typeface="Roboto" panose="020B0604020202020204" charset="0"/>
              </a:rPr>
              <a:t>18</a:t>
            </a:fld>
            <a:endParaRPr lang="en">
              <a:latin typeface="Roboto" panose="020B0604020202020204" charset="0"/>
              <a:ea typeface="Roboto" panose="020B0604020202020204" charset="0"/>
            </a:endParaRPr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661639847"/>
              </p:ext>
            </p:extLst>
          </p:nvPr>
        </p:nvGraphicFramePr>
        <p:xfrm>
          <a:off x="1481796" y="1079400"/>
          <a:ext cx="7270259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71127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>
                <a:latin typeface="Roboto" panose="020B0604020202020204" charset="0"/>
                <a:ea typeface="Roboto" panose="020B0604020202020204" charset="0"/>
              </a:rPr>
              <a:t>19</a:t>
            </a:fld>
            <a:endParaRPr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58" name="Google Shape;258;p15"/>
          <p:cNvSpPr/>
          <p:nvPr/>
        </p:nvSpPr>
        <p:spPr>
          <a:xfrm>
            <a:off x="402114" y="902029"/>
            <a:ext cx="286082" cy="286082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sym typeface="Arial"/>
            </a:endParaRPr>
          </a:p>
        </p:txBody>
      </p:sp>
      <p:sp>
        <p:nvSpPr>
          <p:cNvPr id="259" name="Google Shape;259;p15"/>
          <p:cNvSpPr txBox="1"/>
          <p:nvPr/>
        </p:nvSpPr>
        <p:spPr>
          <a:xfrm>
            <a:off x="851500" y="603100"/>
            <a:ext cx="2261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2600" b="1" i="0" u="none" strike="noStrike" cap="none" dirty="0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Roboto Slab"/>
                <a:sym typeface="Roboto Slab"/>
              </a:rPr>
              <a:t>Advantages </a:t>
            </a:r>
            <a:endParaRPr sz="2600" b="1" i="0" u="none" strike="noStrike" cap="none" dirty="0">
              <a:solidFill>
                <a:schemeClr val="dk1"/>
              </a:solidFill>
              <a:latin typeface="Roboto" panose="020B0604020202020204" charset="0"/>
              <a:ea typeface="Roboto" panose="020B0604020202020204" charset="0"/>
              <a:cs typeface="Roboto Slab"/>
              <a:sym typeface="Roboto Slab"/>
            </a:endParaRPr>
          </a:p>
        </p:txBody>
      </p:sp>
      <p:sp>
        <p:nvSpPr>
          <p:cNvPr id="260" name="Google Shape;260;p15"/>
          <p:cNvSpPr txBox="1"/>
          <p:nvPr/>
        </p:nvSpPr>
        <p:spPr>
          <a:xfrm>
            <a:off x="5109500" y="1902200"/>
            <a:ext cx="3745500" cy="1826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lab"/>
              <a:buChar char="➔"/>
            </a:pPr>
            <a:r>
              <a:rPr lang="en" sz="18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Roboto Slab"/>
                <a:sym typeface="Roboto Slab"/>
              </a:rPr>
              <a:t>Blurred or noisy input images can leads to wrong prediction.</a:t>
            </a:r>
            <a:endParaRPr sz="18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Roboto Slab"/>
              <a:sym typeface="Roboto Slab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Roboto Slab"/>
              <a:buChar char="➔"/>
            </a:pPr>
            <a:r>
              <a:rPr lang="en" sz="18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Roboto Slab"/>
                <a:sym typeface="Roboto Slab"/>
              </a:rPr>
              <a:t>Could not predict smooth </a:t>
            </a:r>
            <a:r>
              <a:rPr lang="en" sz="1800">
                <a:latin typeface="Roboto" panose="020B0604020202020204" charset="0"/>
                <a:ea typeface="Roboto" panose="020B0604020202020204" charset="0"/>
                <a:cs typeface="Roboto Slab"/>
                <a:sym typeface="Roboto Slab"/>
              </a:rPr>
              <a:t>transition</a:t>
            </a:r>
            <a:r>
              <a:rPr lang="en" sz="18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Roboto Slab"/>
                <a:sym typeface="Roboto Slab"/>
              </a:rPr>
              <a:t> between phase change</a:t>
            </a:r>
            <a:endParaRPr sz="18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Roboto Slab"/>
              <a:sym typeface="Roboto Slab"/>
            </a:endParaRPr>
          </a:p>
        </p:txBody>
      </p:sp>
      <p:sp>
        <p:nvSpPr>
          <p:cNvPr id="261" name="Google Shape;261;p15"/>
          <p:cNvSpPr txBox="1"/>
          <p:nvPr/>
        </p:nvSpPr>
        <p:spPr>
          <a:xfrm>
            <a:off x="769850" y="1702600"/>
            <a:ext cx="3745500" cy="2764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lab"/>
              <a:buChar char="➔"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Roboto Slab"/>
                <a:sym typeface="Roboto Slab"/>
              </a:rPr>
              <a:t>Able to classify Different phases of pole vault</a:t>
            </a:r>
            <a:endParaRPr sz="1800" b="0" i="0" u="none" strike="noStrike" cap="none" dirty="0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Roboto Slab"/>
              <a:sym typeface="Roboto Slab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lab"/>
              <a:buChar char="➔"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Roboto Slab"/>
                <a:sym typeface="Roboto Slab"/>
              </a:rPr>
              <a:t>Accuracy: </a:t>
            </a:r>
            <a:r>
              <a:rPr lang="en" sz="1800" dirty="0" smtClean="0">
                <a:latin typeface="Roboto" panose="020B0604020202020204" charset="0"/>
                <a:ea typeface="Roboto" panose="020B0604020202020204" charset="0"/>
                <a:cs typeface="Roboto Slab"/>
                <a:sym typeface="Roboto Slab"/>
              </a:rPr>
              <a:t>89</a:t>
            </a:r>
            <a:r>
              <a:rPr lang="en" sz="1800" b="0" i="0" u="none" strike="noStrike" cap="none" dirty="0" smtClean="0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Roboto Slab"/>
                <a:sym typeface="Roboto Slab"/>
              </a:rPr>
              <a:t>.55%</a:t>
            </a:r>
            <a:endParaRPr sz="1800" b="0" i="0" u="none" strike="noStrike" cap="none" dirty="0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Roboto Slab"/>
              <a:sym typeface="Roboto Slab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lab"/>
              <a:buChar char="➔"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Roboto Slab"/>
                <a:sym typeface="Roboto Slab"/>
              </a:rPr>
              <a:t>Portable &amp; Lightweight system </a:t>
            </a:r>
            <a:endParaRPr sz="1800" b="0" i="0" u="none" strike="noStrike" cap="none" dirty="0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Roboto Slab"/>
              <a:sym typeface="Roboto Slab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lab"/>
              <a:buChar char="➔"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Roboto Slab"/>
                <a:sym typeface="Roboto Slab"/>
              </a:rPr>
              <a:t>Cost effective</a:t>
            </a:r>
            <a:endParaRPr sz="1800" b="0" i="0" u="none" strike="noStrike" cap="none" dirty="0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Roboto Slab"/>
              <a:sym typeface="Roboto Slab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Roboto Slab"/>
              <a:sym typeface="Roboto Slab"/>
            </a:endParaRPr>
          </a:p>
        </p:txBody>
      </p:sp>
      <p:sp>
        <p:nvSpPr>
          <p:cNvPr id="262" name="Google Shape;262;p15"/>
          <p:cNvSpPr txBox="1"/>
          <p:nvPr/>
        </p:nvSpPr>
        <p:spPr>
          <a:xfrm>
            <a:off x="5068675" y="603100"/>
            <a:ext cx="2036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2600" b="1" i="0" u="none" strike="noStrike" cap="none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Roboto Slab"/>
                <a:sym typeface="Roboto Slab"/>
              </a:rPr>
              <a:t>Limitations</a:t>
            </a:r>
            <a:endParaRPr sz="2600" b="1" i="0" u="none" strike="noStrike" cap="none">
              <a:solidFill>
                <a:schemeClr val="dk1"/>
              </a:solidFill>
              <a:latin typeface="Roboto" panose="020B0604020202020204" charset="0"/>
              <a:ea typeface="Roboto" panose="020B0604020202020204" charset="0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>
            <a:spLocks noGrp="1"/>
          </p:cNvSpPr>
          <p:nvPr>
            <p:ph type="ctrTitle"/>
          </p:nvPr>
        </p:nvSpPr>
        <p:spPr>
          <a:xfrm>
            <a:off x="3698152" y="-324100"/>
            <a:ext cx="5445848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" sz="2400">
                <a:latin typeface="Roboto" panose="020B0604020202020204" charset="0"/>
                <a:ea typeface="Roboto" panose="020B0604020202020204" charset="0"/>
              </a:rPr>
              <a:t>Introduction</a:t>
            </a:r>
            <a:endParaRPr sz="2400">
              <a:latin typeface="Roboto" panose="020B0604020202020204" charset="0"/>
              <a:ea typeface="Roboto" panose="020B0604020202020204" charset="0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" sz="2400">
                <a:latin typeface="Roboto" panose="020B0604020202020204" charset="0"/>
                <a:ea typeface="Roboto" panose="020B0604020202020204" charset="0"/>
              </a:rPr>
              <a:t>Literature Survey</a:t>
            </a:r>
            <a:endParaRPr sz="2400">
              <a:latin typeface="Roboto" panose="020B0604020202020204" charset="0"/>
              <a:ea typeface="Roboto" panose="020B0604020202020204" charset="0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" sz="2400">
                <a:latin typeface="Roboto" panose="020B0604020202020204" charset="0"/>
                <a:ea typeface="Roboto" panose="020B0604020202020204" charset="0"/>
              </a:rPr>
              <a:t>Research Gap</a:t>
            </a:r>
            <a:endParaRPr sz="2400">
              <a:latin typeface="Roboto" panose="020B0604020202020204" charset="0"/>
              <a:ea typeface="Roboto" panose="020B0604020202020204" charset="0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" sz="2400">
                <a:latin typeface="Roboto" panose="020B0604020202020204" charset="0"/>
                <a:ea typeface="Roboto" panose="020B0604020202020204" charset="0"/>
              </a:rPr>
              <a:t>Novelty</a:t>
            </a:r>
            <a:endParaRPr sz="2400">
              <a:latin typeface="Roboto" panose="020B0604020202020204" charset="0"/>
              <a:ea typeface="Roboto" panose="020B0604020202020204" charset="0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" sz="2400">
                <a:latin typeface="Roboto" panose="020B0604020202020204" charset="0"/>
                <a:ea typeface="Roboto" panose="020B0604020202020204" charset="0"/>
              </a:rPr>
              <a:t>Methodology</a:t>
            </a:r>
            <a:endParaRPr sz="2400">
              <a:latin typeface="Roboto" panose="020B0604020202020204" charset="0"/>
              <a:ea typeface="Roboto" panose="020B0604020202020204" charset="0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" sz="2400">
                <a:latin typeface="Roboto" panose="020B0604020202020204" charset="0"/>
                <a:ea typeface="Roboto" panose="020B0604020202020204" charset="0"/>
              </a:rPr>
              <a:t>Results</a:t>
            </a:r>
            <a:endParaRPr sz="2400">
              <a:latin typeface="Roboto" panose="020B0604020202020204" charset="0"/>
              <a:ea typeface="Roboto" panose="020B0604020202020204" charset="0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" sz="2400">
                <a:latin typeface="Roboto" panose="020B0604020202020204" charset="0"/>
                <a:ea typeface="Roboto" panose="020B0604020202020204" charset="0"/>
              </a:rPr>
              <a:t>Advantages and Limitations</a:t>
            </a:r>
            <a:endParaRPr sz="2400">
              <a:latin typeface="Roboto" panose="020B0604020202020204" charset="0"/>
              <a:ea typeface="Roboto" panose="020B0604020202020204" charset="0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" sz="2400">
                <a:latin typeface="Roboto" panose="020B0604020202020204" charset="0"/>
                <a:ea typeface="Roboto" panose="020B0604020202020204" charset="0"/>
              </a:rPr>
              <a:t>Conclusion</a:t>
            </a:r>
            <a:endParaRPr sz="240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114" name="Google Shape;114;p2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>
                <a:latin typeface="Roboto" panose="020B0604020202020204" charset="0"/>
                <a:ea typeface="Roboto" panose="020B0604020202020204" charset="0"/>
              </a:rPr>
              <a:t>2</a:t>
            </a:fld>
            <a:endParaRPr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192100" y="1471200"/>
            <a:ext cx="2888100" cy="2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boto Slab"/>
              <a:buChar char="❖"/>
            </a:pPr>
            <a:r>
              <a:rPr lang="en" sz="4000" b="0" i="0" u="none" strike="noStrike" cap="none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Roboto Slab"/>
                <a:sym typeface="Roboto Slab"/>
              </a:rPr>
              <a:t>Contents</a:t>
            </a:r>
            <a:endParaRPr sz="4000" b="0" i="0" u="none" strike="noStrike" cap="none">
              <a:solidFill>
                <a:schemeClr val="dk1"/>
              </a:solidFill>
              <a:latin typeface="Roboto" panose="020B0604020202020204" charset="0"/>
              <a:ea typeface="Roboto" panose="020B0604020202020204" charset="0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6"/>
          <p:cNvSpPr/>
          <p:nvPr/>
        </p:nvSpPr>
        <p:spPr>
          <a:xfrm>
            <a:off x="0" y="20400"/>
            <a:ext cx="3480000" cy="51435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sym typeface="Arial"/>
            </a:endParaRPr>
          </a:p>
        </p:txBody>
      </p:sp>
      <p:sp>
        <p:nvSpPr>
          <p:cNvPr id="268" name="Google Shape;268;p16"/>
          <p:cNvSpPr/>
          <p:nvPr/>
        </p:nvSpPr>
        <p:spPr>
          <a:xfrm rot="-5400000">
            <a:off x="-758175" y="911375"/>
            <a:ext cx="5149500" cy="3327000"/>
          </a:xfrm>
          <a:prstGeom prst="triangle">
            <a:avLst>
              <a:gd name="adj" fmla="val 50457"/>
            </a:avLst>
          </a:prstGeom>
          <a:solidFill>
            <a:srgbClr val="38761D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sym typeface="Arial"/>
            </a:endParaRPr>
          </a:p>
        </p:txBody>
      </p:sp>
      <p:sp>
        <p:nvSpPr>
          <p:cNvPr id="269" name="Google Shape;269;p16"/>
          <p:cNvSpPr txBox="1"/>
          <p:nvPr/>
        </p:nvSpPr>
        <p:spPr>
          <a:xfrm>
            <a:off x="1245025" y="2294700"/>
            <a:ext cx="3327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  <a:cs typeface="Roboto Slab"/>
                <a:sym typeface="Roboto Slab"/>
              </a:rPr>
              <a:t>Conclusion</a:t>
            </a:r>
            <a:endParaRPr sz="2400" b="1" i="0" u="none" strike="noStrike" cap="none">
              <a:solidFill>
                <a:srgbClr val="FFFFFF"/>
              </a:solidFill>
              <a:latin typeface="Roboto" panose="020B0604020202020204" charset="0"/>
              <a:ea typeface="Roboto" panose="020B0604020202020204" charset="0"/>
              <a:cs typeface="Roboto Slab"/>
              <a:sym typeface="Roboto Slab"/>
            </a:endParaRPr>
          </a:p>
        </p:txBody>
      </p:sp>
      <p:sp>
        <p:nvSpPr>
          <p:cNvPr id="270" name="Google Shape;270;p16"/>
          <p:cNvSpPr txBox="1"/>
          <p:nvPr/>
        </p:nvSpPr>
        <p:spPr>
          <a:xfrm>
            <a:off x="3878025" y="798900"/>
            <a:ext cx="4388400" cy="306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 Slab"/>
              <a:buChar char="➔"/>
            </a:pPr>
            <a:r>
              <a:rPr lang="en" sz="1700" b="1" i="0" u="none" strike="noStrike" cap="none" dirty="0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Roboto Slab"/>
                <a:sym typeface="Roboto Slab"/>
              </a:rPr>
              <a:t>Provides the user with a thorough understanding of the pole vault phases.</a:t>
            </a:r>
            <a:endParaRPr sz="1700" b="1" i="0" u="none" strike="noStrike" cap="none" dirty="0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Roboto Slab"/>
              <a:sym typeface="Roboto Slab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1" i="0" u="none" strike="noStrike" cap="none" dirty="0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Roboto Slab"/>
              <a:sym typeface="Roboto Slab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 Slab"/>
              <a:buChar char="➔"/>
            </a:pPr>
            <a:r>
              <a:rPr lang="en" sz="1700" b="1" i="0" u="none" strike="noStrike" cap="none" dirty="0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Roboto Slab"/>
                <a:sym typeface="Roboto Slab"/>
              </a:rPr>
              <a:t>Can accurately  classify the  phases of the pole vault</a:t>
            </a:r>
            <a:endParaRPr sz="1700" b="1" i="0" u="none" strike="noStrike" cap="none" dirty="0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Roboto Slab"/>
              <a:sym typeface="Roboto Slab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1" i="0" u="none" strike="noStrike" cap="none" dirty="0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Roboto Slab"/>
              <a:sym typeface="Roboto Slab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 Slab"/>
              <a:buChar char="➔"/>
            </a:pPr>
            <a:r>
              <a:rPr lang="en" sz="1700" b="1" i="0" u="none" strike="noStrike" cap="none" dirty="0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Roboto Slab"/>
                <a:sym typeface="Roboto Slab"/>
              </a:rPr>
              <a:t>Accuracy</a:t>
            </a:r>
            <a:r>
              <a:rPr lang="en" sz="1700" b="1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Roboto Slab"/>
                <a:sym typeface="Roboto Slab"/>
              </a:rPr>
              <a:t>: </a:t>
            </a:r>
            <a:r>
              <a:rPr lang="en" sz="1700" b="1" smtClean="0">
                <a:latin typeface="Roboto" panose="020B0604020202020204" charset="0"/>
                <a:ea typeface="Roboto" panose="020B0604020202020204" charset="0"/>
                <a:cs typeface="Roboto Slab"/>
                <a:sym typeface="Roboto Slab"/>
              </a:rPr>
              <a:t>89</a:t>
            </a:r>
            <a:r>
              <a:rPr lang="en" sz="1700" b="1" i="0" u="none" strike="noStrike" cap="none" smtClean="0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Roboto Slab"/>
                <a:sym typeface="Roboto Slab"/>
              </a:rPr>
              <a:t>.55%.</a:t>
            </a:r>
            <a:endParaRPr sz="1700" b="1" i="0" u="none" strike="noStrike" cap="none" dirty="0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Roboto Slab"/>
              <a:sym typeface="Roboto Slab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1" i="0" u="none" strike="noStrike" cap="none" dirty="0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Roboto Slab"/>
              <a:sym typeface="Roboto Slab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 Slab"/>
              <a:buChar char="➔"/>
            </a:pPr>
            <a:r>
              <a:rPr lang="en" sz="1700" b="1" i="0" u="none" strike="noStrike" cap="none" dirty="0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Roboto Slab"/>
                <a:sym typeface="Roboto Slab"/>
              </a:rPr>
              <a:t>Lightweight, efficient and cost effective solution.</a:t>
            </a:r>
            <a:endParaRPr sz="1700" b="0" i="0" u="none" strike="noStrike" cap="none" dirty="0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76" name="Google Shape;276;p17"/>
          <p:cNvSpPr txBox="1"/>
          <p:nvPr/>
        </p:nvSpPr>
        <p:spPr>
          <a:xfrm>
            <a:off x="510275" y="193900"/>
            <a:ext cx="2439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Nixie One"/>
              <a:buChar char="❖"/>
            </a:pPr>
            <a:r>
              <a:rPr lang="en" sz="1700" b="1" i="0" u="none" strike="noStrike" cap="none">
                <a:solidFill>
                  <a:srgbClr val="000000"/>
                </a:solidFill>
                <a:latin typeface="Nixie One"/>
                <a:ea typeface="Nixie One"/>
                <a:cs typeface="Nixie One"/>
                <a:sym typeface="Nixie One"/>
              </a:rPr>
              <a:t>References:</a:t>
            </a:r>
            <a:endParaRPr sz="1700" b="1" i="0" u="none" strike="noStrike" cap="none">
              <a:solidFill>
                <a:srgbClr val="000000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277" name="Google Shape;277;p17"/>
          <p:cNvSpPr txBox="1"/>
          <p:nvPr/>
        </p:nvSpPr>
        <p:spPr>
          <a:xfrm>
            <a:off x="1057275" y="724575"/>
            <a:ext cx="7249800" cy="4430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11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 Slab"/>
              <a:buAutoNum type="arabicPeriod"/>
            </a:pPr>
            <a:r>
              <a:rPr lang="en" sz="13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Roboto" panose="020B0604020202020204" charset="0"/>
                <a:ea typeface="Roboto" panose="020B0604020202020204" charset="0"/>
                <a:cs typeface="Roboto Slab"/>
                <a:sym typeface="Roboto Slab"/>
              </a:rPr>
              <a:t>Yang, Jun, Zhongke Shi, and Ziyan Wu. "Vision-based action recognition of construction workers using dense trajectories." Advanced Engineering Informatics 30, no. 3 (2016): 327-336.</a:t>
            </a:r>
            <a:endParaRPr sz="13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Roboto" panose="020B0604020202020204" charset="0"/>
              <a:ea typeface="Roboto" panose="020B0604020202020204" charset="0"/>
              <a:cs typeface="Roboto Slab"/>
              <a:sym typeface="Roboto Slab"/>
            </a:endParaRPr>
          </a:p>
          <a:p>
            <a:pPr marL="457200" marR="0" lvl="0" indent="-3111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 Slab"/>
              <a:buAutoNum type="arabicPeriod"/>
            </a:pPr>
            <a:r>
              <a:rPr lang="en" sz="13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Roboto" panose="020B0604020202020204" charset="0"/>
                <a:ea typeface="Roboto" panose="020B0604020202020204" charset="0"/>
                <a:cs typeface="Roboto Slab"/>
                <a:sym typeface="Roboto Slab"/>
              </a:rPr>
              <a:t>Han, H., and X. J. Li. "Human action recognition with sparse geometric features." The Imaging Science Journal 63, no. 1 (2015): 45-53.</a:t>
            </a:r>
            <a:endParaRPr dirty="0">
              <a:latin typeface="Roboto" panose="020B0604020202020204" charset="0"/>
              <a:ea typeface="Roboto" panose="020B0604020202020204" charset="0"/>
            </a:endParaRPr>
          </a:p>
          <a:p>
            <a:pPr marL="457200" marR="0" lvl="0" indent="-3111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 Slab"/>
              <a:buAutoNum type="arabicPeriod"/>
            </a:pPr>
            <a:r>
              <a:rPr lang="en" sz="13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Roboto" panose="020B0604020202020204" charset="0"/>
                <a:ea typeface="Roboto" panose="020B0604020202020204" charset="0"/>
                <a:cs typeface="Roboto Slab"/>
                <a:sym typeface="Roboto Slab"/>
              </a:rPr>
              <a:t>Chiang, Meng-Lin, Jian-Kai Feng, Wen-Lin Zeng, Chiung-Yao Fang, and Sei-Wang Chen. "A vision-based human action recognition system for companion robots and human interaction." In 2018 IEEE 4th International Conference on Computer and Communications (ICCC), pp. 1445-1452. IEEE, 2018.</a:t>
            </a:r>
            <a:endParaRPr dirty="0">
              <a:latin typeface="Roboto" panose="020B0604020202020204" charset="0"/>
              <a:ea typeface="Roboto" panose="020B0604020202020204" charset="0"/>
            </a:endParaRPr>
          </a:p>
          <a:p>
            <a:pPr marL="457200" marR="0" lvl="0" indent="-3111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 Slab"/>
              <a:buAutoNum type="arabicPeriod"/>
            </a:pPr>
            <a:r>
              <a:rPr lang="en" sz="1300" b="0" i="0" u="none" strike="noStrike" cap="none" dirty="0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Roboto Slab"/>
                <a:sym typeface="Roboto Slab"/>
              </a:rPr>
              <a:t>Mo, Lingfei, Fan Li, Yanjia Zhu, and Anjie Huang. "Human physical activity recognition based on computer vision with deep learning model." In 2016 IEEE international instrumentation and measurement technology conference proceedings, pp. 1-6. IEEE, 2016.</a:t>
            </a:r>
            <a:endParaRPr dirty="0">
              <a:latin typeface="Roboto" panose="020B0604020202020204" charset="0"/>
              <a:ea typeface="Roboto" panose="020B0604020202020204" charset="0"/>
            </a:endParaRPr>
          </a:p>
          <a:p>
            <a:pPr marL="457200" marR="0" lvl="0" indent="-2286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 Slab"/>
              <a:buNone/>
            </a:pPr>
            <a:endParaRPr sz="1300" b="0" i="0" u="none" strike="noStrike" cap="none" dirty="0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Roboto Slab"/>
              <a:sym typeface="Roboto Slab"/>
            </a:endParaRPr>
          </a:p>
          <a:p>
            <a:pPr marL="457200" marR="0" lvl="0" indent="-2286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 Slab"/>
              <a:buNone/>
            </a:pPr>
            <a:endParaRPr sz="13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Roboto" panose="020B0604020202020204" charset="0"/>
              <a:ea typeface="Roboto" panose="020B0604020202020204" charset="0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8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83" name="Google Shape;283;p18"/>
          <p:cNvSpPr txBox="1"/>
          <p:nvPr/>
        </p:nvSpPr>
        <p:spPr>
          <a:xfrm>
            <a:off x="989925" y="377600"/>
            <a:ext cx="7154100" cy="210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4605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Roboto" panose="020B0604020202020204" charset="0"/>
                <a:ea typeface="Roboto" panose="020B0604020202020204" charset="0"/>
                <a:cs typeface="Roboto Slab"/>
                <a:sym typeface="Roboto Slab"/>
              </a:rPr>
              <a:t>5.   Singh, Roshan, Rajat Khurana, Alok Kumar Singh Kushwaha, and Rajeev Srivastava. "A dual stream model for activity recognition: exploiting residual-cnn with transfer learning." Computer Methods in Biomechanics and Biomedical Engineering: Imaging &amp; Visualization 9, no. 1 (2021): 28-38.</a:t>
            </a:r>
            <a:endParaRPr dirty="0">
              <a:latin typeface="Roboto" panose="020B0604020202020204" charset="0"/>
              <a:ea typeface="Roboto" panose="020B0604020202020204" charset="0"/>
            </a:endParaRPr>
          </a:p>
          <a:p>
            <a:pPr marL="14605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Roboto" panose="020B0604020202020204" charset="0"/>
                <a:ea typeface="Roboto" panose="020B0604020202020204" charset="0"/>
                <a:cs typeface="Roboto Slab"/>
                <a:sym typeface="Roboto Slab"/>
              </a:rPr>
              <a:t>6.    Akkaladevi, Sharath Chandra, and Christoph Heindl. "Action recognition for human robot interaction in industrial applications." In 2015 IEEE International Conference on Computer Graphics, Vision and Information Security (CGVIS), pp. 94-99. IEEE, 2015.</a:t>
            </a:r>
            <a:endParaRPr sz="13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Roboto" panose="020B0604020202020204" charset="0"/>
              <a:ea typeface="Roboto" panose="020B0604020202020204" charset="0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9"/>
          <p:cNvSpPr txBox="1"/>
          <p:nvPr/>
        </p:nvSpPr>
        <p:spPr>
          <a:xfrm>
            <a:off x="789750" y="949470"/>
            <a:ext cx="5023080" cy="923299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"/>
          <p:cNvSpPr txBox="1">
            <a:spLocks noGrp="1"/>
          </p:cNvSpPr>
          <p:nvPr>
            <p:ph type="title"/>
          </p:nvPr>
        </p:nvSpPr>
        <p:spPr>
          <a:xfrm>
            <a:off x="1176504" y="163214"/>
            <a:ext cx="4380233" cy="87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" sz="2800" dirty="0">
                <a:latin typeface="Roboto" panose="020B0604020202020204" charset="0"/>
                <a:ea typeface="Roboto" panose="020B0604020202020204" charset="0"/>
              </a:rPr>
              <a:t>INTRODUCTION:</a:t>
            </a:r>
            <a:endParaRPr sz="2800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121" name="Google Shape;121;p3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>
                <a:latin typeface="Roboto" panose="020B0604020202020204" charset="0"/>
                <a:ea typeface="Roboto" panose="020B0604020202020204" charset="0"/>
              </a:rPr>
              <a:t>3</a:t>
            </a:fld>
            <a:endParaRPr>
              <a:latin typeface="Roboto" panose="020B0604020202020204" charset="0"/>
              <a:ea typeface="Roboto" panose="020B0604020202020204" charset="0"/>
            </a:endParaRPr>
          </a:p>
        </p:txBody>
      </p:sp>
      <p:grpSp>
        <p:nvGrpSpPr>
          <p:cNvPr id="122" name="Google Shape;122;p3"/>
          <p:cNvGrpSpPr/>
          <p:nvPr/>
        </p:nvGrpSpPr>
        <p:grpSpPr>
          <a:xfrm>
            <a:off x="516503" y="478767"/>
            <a:ext cx="366458" cy="366437"/>
            <a:chOff x="1923675" y="1633650"/>
            <a:chExt cx="436000" cy="435975"/>
          </a:xfrm>
        </p:grpSpPr>
        <p:sp>
          <p:nvSpPr>
            <p:cNvPr id="123" name="Google Shape;123;p3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sym typeface="Arial"/>
              </a:endParaRPr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sym typeface="Arial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sym typeface="Arial"/>
              </a:endParaRPr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sym typeface="Arial"/>
              </a:endParaRPr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sym typeface="Arial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sym typeface="Arial"/>
              </a:endParaRPr>
            </a:p>
          </p:txBody>
        </p:sp>
      </p:grpSp>
      <p:sp>
        <p:nvSpPr>
          <p:cNvPr id="129" name="Google Shape;129;p3"/>
          <p:cNvSpPr txBox="1"/>
          <p:nvPr/>
        </p:nvSpPr>
        <p:spPr>
          <a:xfrm>
            <a:off x="112542" y="1264645"/>
            <a:ext cx="8897815" cy="2846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r>
              <a:rPr lang="en" sz="180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Arial"/>
              </a:rPr>
              <a:t>What is Pole Vault Sport</a:t>
            </a:r>
            <a:r>
              <a:rPr lang="en" sz="1800" i="0" u="none" strike="noStrike" cap="none" dirty="0" smtClean="0">
                <a:solidFill>
                  <a:srgbClr val="000000"/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Arial"/>
              </a:rPr>
              <a:t>?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endParaRPr lang="en" sz="18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Arial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endParaRPr sz="1100" dirty="0"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r>
              <a:rPr lang="en" sz="180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Arial"/>
              </a:rPr>
              <a:t>Need to detect Phases of pole </a:t>
            </a:r>
            <a:r>
              <a:rPr lang="en" sz="1800" i="0" u="none" strike="noStrike" cap="none" dirty="0" smtClean="0">
                <a:solidFill>
                  <a:srgbClr val="000000"/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Arial"/>
              </a:rPr>
              <a:t>vault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endParaRPr lang="en" sz="18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Arial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endParaRPr sz="180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r>
              <a:rPr lang="en" sz="180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Arial"/>
              </a:rPr>
              <a:t>Challenge to Detect Different phases and Track the </a:t>
            </a:r>
            <a:r>
              <a:rPr lang="en" sz="1800" i="0" u="none" strike="noStrike" cap="none" dirty="0" smtClean="0">
                <a:solidFill>
                  <a:srgbClr val="000000"/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Arial"/>
              </a:rPr>
              <a:t>athlete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endParaRPr lang="en" sz="18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Arial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endParaRPr sz="180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r>
              <a:rPr lang="en" sz="180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Arial"/>
              </a:rPr>
              <a:t>Proposed System Helps in performance enhancement</a:t>
            </a:r>
            <a:endParaRPr sz="180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>
                <a:latin typeface="Roboto" panose="020B0604020202020204" charset="0"/>
                <a:ea typeface="Roboto" panose="020B0604020202020204" charset="0"/>
              </a:rPr>
              <a:t>4</a:t>
            </a:fld>
            <a:endParaRPr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318470" y="-100"/>
            <a:ext cx="5917275" cy="5143500"/>
          </a:xfrm>
          <a:prstGeom prst="flowChartDelay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sym typeface="Arial"/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123550" y="2092930"/>
            <a:ext cx="599465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25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Slab"/>
              <a:buChar char="❖"/>
            </a:pPr>
            <a:r>
              <a:rPr lang="en" sz="3600" b="1" i="0" u="none" strike="noStrike" cap="none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  <a:cs typeface="Roboto Slab"/>
                <a:sym typeface="Roboto Slab"/>
              </a:rPr>
              <a:t>LITERATURE SURVEY</a:t>
            </a:r>
            <a:endParaRPr sz="1400" b="0" i="0" u="none" strike="noStrike" cap="none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"/>
          <p:cNvSpPr txBox="1">
            <a:spLocks noGrp="1"/>
          </p:cNvSpPr>
          <p:nvPr>
            <p:ph type="body" idx="1"/>
          </p:nvPr>
        </p:nvSpPr>
        <p:spPr>
          <a:xfrm>
            <a:off x="2988025" y="497275"/>
            <a:ext cx="2924400" cy="3912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b="1" dirty="0">
                <a:solidFill>
                  <a:schemeClr val="tx1"/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Roboto Slab"/>
              </a:rPr>
              <a:t>Human action recognition with sparse geometric features</a:t>
            </a:r>
            <a:r>
              <a:rPr lang="en" dirty="0">
                <a:solidFill>
                  <a:schemeClr val="tx1"/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Arial"/>
              </a:rPr>
              <a:t>[2]</a:t>
            </a:r>
            <a:endParaRPr dirty="0">
              <a:solidFill>
                <a:schemeClr val="tx1"/>
              </a:solidFill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Arial"/>
            </a:endParaRPr>
          </a:p>
          <a:p>
            <a:pPr marL="285750" lvl="0" indent="-171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endParaRPr dirty="0">
              <a:solidFill>
                <a:schemeClr val="tx1"/>
              </a:solidFill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Arial"/>
            </a:endParaRPr>
          </a:p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000"/>
              <a:buFont typeface="Arial" panose="020B0604020202020204" pitchFamily="34" charset="0"/>
              <a:buChar char="•"/>
            </a:pPr>
            <a:r>
              <a:rPr lang="en" sz="1600" dirty="0" smtClean="0">
                <a:solidFill>
                  <a:schemeClr val="tx1"/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Roboto Slab"/>
              </a:rPr>
              <a:t>Propose </a:t>
            </a:r>
            <a:r>
              <a:rPr lang="en" sz="1600" dirty="0">
                <a:solidFill>
                  <a:schemeClr val="tx1"/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Roboto Slab"/>
              </a:rPr>
              <a:t>a new feature extraction method based on sparse coding and geometric feature representation.</a:t>
            </a:r>
            <a:endParaRPr sz="1600" dirty="0">
              <a:solidFill>
                <a:schemeClr val="tx1"/>
              </a:solidFill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Roboto Slab"/>
            </a:endParaRPr>
          </a:p>
          <a:p>
            <a:pPr marL="3429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</a:pPr>
            <a:endParaRPr sz="2000" dirty="0">
              <a:solidFill>
                <a:schemeClr val="tx1"/>
              </a:solidFill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</a:endParaRPr>
          </a:p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tx1"/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Roboto Slab"/>
              </a:rPr>
              <a:t>KTH dataset : 96.3%</a:t>
            </a:r>
            <a:endParaRPr sz="2000" dirty="0">
              <a:solidFill>
                <a:schemeClr val="tx1"/>
              </a:solidFill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</a:endParaRPr>
          </a:p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tx1"/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Roboto Slab"/>
              </a:rPr>
              <a:t>Weizmann dataset: 96.7%  </a:t>
            </a:r>
            <a:endParaRPr sz="2000" dirty="0">
              <a:solidFill>
                <a:schemeClr val="tx1"/>
              </a:solidFill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</a:endParaRPr>
          </a:p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tx1"/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Roboto Slab"/>
              </a:rPr>
              <a:t>UCF Sports dataset : </a:t>
            </a:r>
            <a:r>
              <a:rPr lang="en" dirty="0">
                <a:solidFill>
                  <a:schemeClr val="tx1"/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Roboto Slab"/>
              </a:rPr>
              <a:t>87.8% </a:t>
            </a:r>
            <a:endParaRPr sz="1700" dirty="0">
              <a:solidFill>
                <a:schemeClr val="tx1"/>
              </a:solidFill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Roboto Slab"/>
            </a:endParaRP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dirty="0"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</a:endParaRPr>
          </a:p>
        </p:txBody>
      </p:sp>
      <p:sp>
        <p:nvSpPr>
          <p:cNvPr id="142" name="Google Shape;142;p5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</a:rPr>
              <a:t>5</a:t>
            </a:fld>
            <a:endParaRPr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</a:endParaRPr>
          </a:p>
        </p:txBody>
      </p:sp>
      <p:sp>
        <p:nvSpPr>
          <p:cNvPr id="143" name="Google Shape;143;p5"/>
          <p:cNvSpPr txBox="1">
            <a:spLocks noGrp="1"/>
          </p:cNvSpPr>
          <p:nvPr>
            <p:ph type="body" idx="4294967295"/>
          </p:nvPr>
        </p:nvSpPr>
        <p:spPr>
          <a:xfrm>
            <a:off x="0" y="496900"/>
            <a:ext cx="2747100" cy="3913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</a:pPr>
            <a:r>
              <a:rPr lang="en" sz="1800" b="1" dirty="0">
                <a:solidFill>
                  <a:srgbClr val="000000"/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Roboto Slab"/>
              </a:rPr>
              <a:t>Vision-based action recognition of construction workers</a:t>
            </a:r>
            <a:r>
              <a:rPr lang="en" sz="1800" dirty="0">
                <a:solidFill>
                  <a:srgbClr val="000000"/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Arial"/>
              </a:rPr>
              <a:t>[1]</a:t>
            </a:r>
            <a:endParaRPr sz="1800" dirty="0">
              <a:solidFill>
                <a:srgbClr val="000000"/>
              </a:solidFill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Arial"/>
            </a:endParaRPr>
          </a:p>
          <a:p>
            <a:pPr marL="171450" lvl="0" indent="-56769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6"/>
              <a:buNone/>
            </a:pPr>
            <a:endParaRPr sz="1400" dirty="0">
              <a:solidFill>
                <a:srgbClr val="000000"/>
              </a:solidFill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Arial"/>
            </a:endParaRPr>
          </a:p>
          <a:p>
            <a:pPr marL="285750" indent="-285750" algn="just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006"/>
            </a:pPr>
            <a:r>
              <a:rPr lang="en" sz="1600" dirty="0">
                <a:solidFill>
                  <a:srgbClr val="000000"/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Roboto Slab"/>
              </a:rPr>
              <a:t>Recognizing construction worker actions based on video footage using dense trajectories</a:t>
            </a:r>
            <a:endParaRPr sz="2400" dirty="0"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</a:endParaRPr>
          </a:p>
          <a:p>
            <a:pPr marL="285750" indent="-285750" algn="just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006"/>
            </a:pPr>
            <a:r>
              <a:rPr lang="en" sz="1600" dirty="0">
                <a:solidFill>
                  <a:srgbClr val="000000"/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Roboto Slab"/>
              </a:rPr>
              <a:t>Includes 11 different types of actions performed by 10 workers.</a:t>
            </a:r>
            <a:endParaRPr sz="2400" dirty="0"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</a:endParaRPr>
          </a:p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6"/>
              <a:buChar char="•"/>
            </a:pPr>
            <a:r>
              <a:rPr lang="en" sz="3200" dirty="0"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</a:rPr>
              <a:t> </a:t>
            </a:r>
            <a:r>
              <a:rPr lang="en" sz="1600" dirty="0"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Roboto Slab"/>
              </a:rPr>
              <a:t>SVM</a:t>
            </a:r>
            <a:r>
              <a:rPr lang="en" sz="3200" dirty="0"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</a:rPr>
              <a:t> </a:t>
            </a:r>
            <a:r>
              <a:rPr lang="en" sz="1600" dirty="0"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Roboto Slab"/>
              </a:rPr>
              <a:t>Accuracy of 84.7%</a:t>
            </a:r>
            <a:endParaRPr sz="1600" dirty="0"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Roboto Slab"/>
            </a:endParaRPr>
          </a:p>
        </p:txBody>
      </p:sp>
      <p:sp>
        <p:nvSpPr>
          <p:cNvPr id="144" name="Google Shape;144;p5"/>
          <p:cNvSpPr txBox="1">
            <a:spLocks noGrp="1"/>
          </p:cNvSpPr>
          <p:nvPr>
            <p:ph type="body" idx="4294967295"/>
          </p:nvPr>
        </p:nvSpPr>
        <p:spPr>
          <a:xfrm>
            <a:off x="6153350" y="496900"/>
            <a:ext cx="2747100" cy="3913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en" sz="1800" b="1" dirty="0"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Roboto Slab"/>
              </a:rPr>
              <a:t>Human physical activity recognition </a:t>
            </a:r>
            <a:r>
              <a:rPr lang="en" sz="1800" dirty="0" smtClean="0">
                <a:solidFill>
                  <a:srgbClr val="000000"/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Arial"/>
              </a:rPr>
              <a:t>[3]</a:t>
            </a:r>
            <a:endParaRPr sz="2400" dirty="0"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endParaRPr sz="1800" dirty="0">
              <a:solidFill>
                <a:srgbClr val="000000"/>
              </a:solidFill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Arial"/>
            </a:endParaRPr>
          </a:p>
          <a:p>
            <a:pPr marL="285750" lvl="0" indent="-298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6"/>
              <a:buFont typeface="Arial"/>
              <a:buChar char="•"/>
            </a:pPr>
            <a:endParaRPr lang="en" sz="1600" b="1" dirty="0" smtClean="0">
              <a:solidFill>
                <a:srgbClr val="000000"/>
              </a:solidFill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Roboto Slab"/>
            </a:endParaRPr>
          </a:p>
          <a:p>
            <a:pPr marL="285750" lvl="0" indent="-298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6"/>
              <a:buFont typeface="Arial"/>
              <a:buChar char="•"/>
            </a:pPr>
            <a:r>
              <a:rPr lang="en" sz="1600" dirty="0" smtClean="0">
                <a:solidFill>
                  <a:srgbClr val="000000"/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Roboto Slab"/>
              </a:rPr>
              <a:t>Six </a:t>
            </a:r>
            <a:r>
              <a:rPr lang="en" sz="1600" dirty="0">
                <a:solidFill>
                  <a:srgbClr val="000000"/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Roboto Slab"/>
              </a:rPr>
              <a:t>different types of activities, such as walking, jogging, and jumping.Indoor obstacle detection </a:t>
            </a:r>
            <a:endParaRPr sz="1600" dirty="0">
              <a:solidFill>
                <a:srgbClr val="000000"/>
              </a:solidFill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Roboto Slab"/>
            </a:endParaRPr>
          </a:p>
          <a:p>
            <a:pPr marL="285750" lvl="0" indent="-298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6"/>
              <a:buFont typeface="Arial"/>
              <a:buChar char="•"/>
            </a:pPr>
            <a:r>
              <a:rPr lang="en" sz="1600" dirty="0">
                <a:solidFill>
                  <a:srgbClr val="000000"/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Roboto Slab"/>
              </a:rPr>
              <a:t>CNN for features and LSTM for the classification</a:t>
            </a:r>
            <a:endParaRPr sz="2300" dirty="0"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6"/>
              <a:buNone/>
            </a:pPr>
            <a:endParaRPr sz="1600" dirty="0">
              <a:solidFill>
                <a:srgbClr val="000000"/>
              </a:solidFill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Roboto Slab"/>
            </a:endParaRPr>
          </a:p>
          <a:p>
            <a:pPr marL="285750" lvl="0" indent="-298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6"/>
              <a:buFont typeface="Arial"/>
              <a:buChar char="•"/>
            </a:pPr>
            <a:r>
              <a:rPr lang="en" sz="1600" dirty="0">
                <a:solidFill>
                  <a:srgbClr val="000000"/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Roboto Slab"/>
              </a:rPr>
              <a:t> 93.8% accuracy.</a:t>
            </a:r>
            <a:endParaRPr sz="1600" dirty="0">
              <a:solidFill>
                <a:srgbClr val="000000"/>
              </a:solidFill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Roboto Slab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6"/>
              <a:buNone/>
            </a:pPr>
            <a:endParaRPr dirty="0"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"/>
          <p:cNvSpPr txBox="1">
            <a:spLocks noGrp="1"/>
          </p:cNvSpPr>
          <p:nvPr>
            <p:ph type="body" idx="1"/>
          </p:nvPr>
        </p:nvSpPr>
        <p:spPr>
          <a:xfrm>
            <a:off x="177300" y="314725"/>
            <a:ext cx="2937000" cy="4269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" b="1" dirty="0" smtClean="0">
              <a:solidFill>
                <a:srgbClr val="000000"/>
              </a:solidFill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Roboto Slab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b="1" dirty="0" smtClean="0">
                <a:solidFill>
                  <a:srgbClr val="000000"/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Roboto Slab"/>
              </a:rPr>
              <a:t>Companion </a:t>
            </a:r>
            <a:r>
              <a:rPr lang="en" b="1" dirty="0">
                <a:solidFill>
                  <a:srgbClr val="000000"/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Roboto Slab"/>
              </a:rPr>
              <a:t>Robots and</a:t>
            </a:r>
            <a:endParaRPr dirty="0"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b="1" dirty="0">
                <a:solidFill>
                  <a:srgbClr val="000000"/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Roboto Slab"/>
              </a:rPr>
              <a:t>Human Interaction</a:t>
            </a:r>
            <a:r>
              <a:rPr lang="en" dirty="0">
                <a:solidFill>
                  <a:srgbClr val="000000"/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Arial"/>
              </a:rPr>
              <a:t>[3]</a:t>
            </a:r>
            <a:endParaRPr dirty="0">
              <a:solidFill>
                <a:srgbClr val="000000"/>
              </a:solidFill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 dirty="0">
              <a:solidFill>
                <a:srgbClr val="000000"/>
              </a:solidFill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Arial"/>
            </a:endParaRPr>
          </a:p>
          <a:p>
            <a:pPr marL="3111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rgbClr val="000000"/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Roboto Slab"/>
              </a:rPr>
              <a:t>The system is divided into three parts: motion map construction, feature extraction, and human action classification.</a:t>
            </a:r>
            <a:endParaRPr sz="1600" dirty="0"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</a:endParaRPr>
          </a:p>
          <a:p>
            <a:pPr marL="254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endParaRPr sz="1600" dirty="0">
              <a:solidFill>
                <a:srgbClr val="000000"/>
              </a:solidFill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Roboto Slab"/>
            </a:endParaRPr>
          </a:p>
          <a:p>
            <a:pPr marL="285750" lvl="0" indent="-260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Slab"/>
              <a:buChar char="●"/>
            </a:pPr>
            <a:r>
              <a:rPr lang="en" sz="1600" dirty="0">
                <a:solidFill>
                  <a:srgbClr val="000000"/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Roboto Slab"/>
              </a:rPr>
              <a:t> Accuracy of 93.67%.</a:t>
            </a:r>
            <a:endParaRPr sz="1600" dirty="0">
              <a:solidFill>
                <a:srgbClr val="000000"/>
              </a:solidFill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Roboto Slab"/>
            </a:endParaRPr>
          </a:p>
        </p:txBody>
      </p:sp>
      <p:sp>
        <p:nvSpPr>
          <p:cNvPr id="150" name="Google Shape;150;p6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 sz="1600"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</a:rPr>
              <a:t>6</a:t>
            </a:fld>
            <a:endParaRPr sz="1600"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</a:endParaRPr>
          </a:p>
        </p:txBody>
      </p:sp>
      <p:sp>
        <p:nvSpPr>
          <p:cNvPr id="151" name="Google Shape;151;p6"/>
          <p:cNvSpPr txBox="1">
            <a:spLocks noGrp="1"/>
          </p:cNvSpPr>
          <p:nvPr>
            <p:ph type="body" idx="4294967295"/>
          </p:nvPr>
        </p:nvSpPr>
        <p:spPr>
          <a:xfrm>
            <a:off x="6175750" y="319100"/>
            <a:ext cx="2901900" cy="4260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None/>
            </a:pPr>
            <a:r>
              <a:rPr lang="en" sz="1800" b="1" dirty="0">
                <a:solidFill>
                  <a:srgbClr val="222222"/>
                </a:solidFill>
                <a:highlight>
                  <a:schemeClr val="lt1"/>
                </a:highlight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Roboto Slab"/>
              </a:rPr>
              <a:t>HRI in industrial applications.</a:t>
            </a:r>
            <a:r>
              <a:rPr lang="en" sz="1800" b="1" dirty="0">
                <a:solidFill>
                  <a:srgbClr val="000000"/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Roboto Slab"/>
              </a:rPr>
              <a:t> </a:t>
            </a:r>
            <a:r>
              <a:rPr lang="en" sz="1800" dirty="0">
                <a:solidFill>
                  <a:srgbClr val="000000"/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Arial"/>
              </a:rPr>
              <a:t>[6]</a:t>
            </a:r>
            <a:endParaRPr sz="1800" dirty="0">
              <a:solidFill>
                <a:srgbClr val="000000"/>
              </a:solidFill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Arial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endParaRPr sz="1600" dirty="0">
              <a:solidFill>
                <a:srgbClr val="000000"/>
              </a:solidFill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Roboto Slab"/>
            </a:endParaRPr>
          </a:p>
          <a:p>
            <a:pPr marL="400050" indent="-285750" algn="just">
              <a:lnSpc>
                <a:spcPct val="100000"/>
              </a:lnSpc>
              <a:spcBef>
                <a:spcPts val="0"/>
              </a:spcBef>
              <a:buClr>
                <a:srgbClr val="374151"/>
              </a:buClr>
              <a:buSzPct val="107000"/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rgbClr val="374151"/>
                </a:solidFill>
                <a:highlight>
                  <a:srgbClr val="F7F7F8"/>
                </a:highlight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Roboto"/>
              </a:rPr>
              <a:t>U</a:t>
            </a:r>
            <a:r>
              <a:rPr lang="en" sz="1600" dirty="0">
                <a:solidFill>
                  <a:srgbClr val="374151"/>
                </a:solidFill>
                <a:highlight>
                  <a:srgbClr val="F7F7F8"/>
                </a:highlight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Roboto Slab"/>
              </a:rPr>
              <a:t>ses a combination of skeleton-based and appearance-based features to represent human actions.</a:t>
            </a:r>
            <a:endParaRPr sz="1600" dirty="0">
              <a:solidFill>
                <a:srgbClr val="374151"/>
              </a:solidFill>
              <a:highlight>
                <a:srgbClr val="F7F7F8"/>
              </a:highlight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Roboto Slab"/>
            </a:endParaRPr>
          </a:p>
          <a:p>
            <a:pPr marL="7429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7000"/>
              <a:buFont typeface="Arial" panose="020B0604020202020204" pitchFamily="34" charset="0"/>
              <a:buChar char="•"/>
            </a:pPr>
            <a:endParaRPr sz="1600" dirty="0">
              <a:solidFill>
                <a:srgbClr val="374151"/>
              </a:solidFill>
              <a:highlight>
                <a:srgbClr val="F7F7F8"/>
              </a:highlight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Roboto Slab"/>
            </a:endParaRPr>
          </a:p>
          <a:p>
            <a:pPr marL="374650" indent="-285750" algn="just">
              <a:lnSpc>
                <a:spcPct val="100000"/>
              </a:lnSpc>
              <a:spcBef>
                <a:spcPts val="0"/>
              </a:spcBef>
              <a:buClr>
                <a:srgbClr val="374151"/>
              </a:buClr>
              <a:buSzPct val="107000"/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rgbClr val="374151"/>
                </a:solidFill>
                <a:highlight>
                  <a:srgbClr val="F7F7F8"/>
                </a:highlight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Roboto Slab"/>
              </a:rPr>
              <a:t>An accuracy of 94.5% </a:t>
            </a:r>
            <a:endParaRPr sz="1600" b="1" dirty="0">
              <a:solidFill>
                <a:srgbClr val="374151"/>
              </a:solidFill>
              <a:highlight>
                <a:srgbClr val="F7F7F8"/>
              </a:highlight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Roboto Slab"/>
            </a:endParaRPr>
          </a:p>
        </p:txBody>
      </p:sp>
      <p:sp>
        <p:nvSpPr>
          <p:cNvPr id="152" name="Google Shape;152;p6"/>
          <p:cNvSpPr txBox="1"/>
          <p:nvPr/>
        </p:nvSpPr>
        <p:spPr>
          <a:xfrm>
            <a:off x="3840735" y="218099"/>
            <a:ext cx="2193965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Nixie One"/>
            </a:endParaRPr>
          </a:p>
        </p:txBody>
      </p:sp>
      <p:graphicFrame>
        <p:nvGraphicFramePr>
          <p:cNvPr id="153" name="Google Shape;153;p6"/>
          <p:cNvGraphicFramePr/>
          <p:nvPr>
            <p:extLst>
              <p:ext uri="{D42A27DB-BD31-4B8C-83A1-F6EECF244321}">
                <p14:modId xmlns:p14="http://schemas.microsoft.com/office/powerpoint/2010/main" val="118794411"/>
              </p:ext>
            </p:extLst>
          </p:nvPr>
        </p:nvGraphicFramePr>
        <p:xfrm>
          <a:off x="3202435" y="314674"/>
          <a:ext cx="2832275" cy="4269725"/>
        </p:xfrm>
        <a:graphic>
          <a:graphicData uri="http://schemas.openxmlformats.org/drawingml/2006/table">
            <a:tbl>
              <a:tblPr>
                <a:noFill/>
                <a:tableStyleId>{31E053D3-DBAB-4838-B191-AC3FB8978995}</a:tableStyleId>
              </a:tblPr>
              <a:tblGrid>
                <a:gridCol w="2832275"/>
              </a:tblGrid>
              <a:tr h="4269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endParaRPr lang="en" sz="1800" b="1" u="none" strike="noStrike" cap="none" dirty="0" smtClean="0">
                        <a:latin typeface="Calibri" panose="020F0502020204030204" pitchFamily="34" charset="0"/>
                        <a:ea typeface="Roboto" panose="020B0604020202020204" charset="0"/>
                        <a:cs typeface="Calibri" panose="020F0502020204030204" pitchFamily="34" charset="0"/>
                        <a:sym typeface="Roboto Slab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800" b="1" u="none" strike="noStrike" cap="none" dirty="0" smtClean="0">
                          <a:latin typeface="Calibri" panose="020F0502020204030204" pitchFamily="34" charset="0"/>
                          <a:ea typeface="Roboto" panose="020B0604020202020204" charset="0"/>
                          <a:cs typeface="Calibri" panose="020F0502020204030204" pitchFamily="34" charset="0"/>
                          <a:sym typeface="Roboto Slab"/>
                        </a:rPr>
                        <a:t>A </a:t>
                      </a:r>
                      <a:r>
                        <a:rPr lang="en" sz="1800" b="1" u="none" strike="noStrike" cap="none" dirty="0">
                          <a:latin typeface="Calibri" panose="020F0502020204030204" pitchFamily="34" charset="0"/>
                          <a:ea typeface="Roboto" panose="020B0604020202020204" charset="0"/>
                          <a:cs typeface="Calibri" panose="020F0502020204030204" pitchFamily="34" charset="0"/>
                          <a:sym typeface="Roboto Slab"/>
                        </a:rPr>
                        <a:t>dual stream model for activity recognition</a:t>
                      </a:r>
                      <a:r>
                        <a:rPr lang="en" sz="1800" u="none" strike="noStrike" cap="none" dirty="0">
                          <a:latin typeface="Calibri" panose="020F0502020204030204" pitchFamily="34" charset="0"/>
                          <a:ea typeface="Roboto" panose="020B0604020202020204" charset="0"/>
                          <a:cs typeface="Calibri" panose="020F0502020204030204" pitchFamily="34" charset="0"/>
                        </a:rPr>
                        <a:t>[5]</a:t>
                      </a:r>
                      <a:endParaRPr sz="1800" u="none" strike="noStrike" cap="none" dirty="0">
                        <a:latin typeface="Calibri" panose="020F0502020204030204" pitchFamily="34" charset="0"/>
                        <a:ea typeface="Roboto" panose="020B060402020202020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Calll"/>
                      </a:endParaRPr>
                    </a:p>
                    <a:p>
                      <a:pPr marL="304800" marR="0" lvl="0" indent="-28575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 panose="020B0604020202020204" pitchFamily="34" charset="0"/>
                        <a:buChar char="•"/>
                      </a:pPr>
                      <a:r>
                        <a:rPr lang="en" sz="1400" u="none" strike="noStrike" cap="none" dirty="0">
                          <a:latin typeface="Calll"/>
                          <a:ea typeface="Roboto Slab"/>
                          <a:cs typeface="Roboto Slab"/>
                          <a:sym typeface="Roboto Slab"/>
                        </a:rPr>
                        <a:t>Introduces a dual stream model for human activity recognition using a combination of residual convolutional neural network (ResNet) and transfer  </a:t>
                      </a:r>
                      <a:r>
                        <a:rPr lang="en" sz="1500" u="none" strike="noStrike" cap="none" dirty="0">
                          <a:latin typeface="Calll"/>
                          <a:ea typeface="Roboto Slab"/>
                          <a:cs typeface="Roboto Slab"/>
                          <a:sym typeface="Roboto Slab"/>
                        </a:rPr>
                        <a:t>learning.</a:t>
                      </a:r>
                      <a:endParaRPr dirty="0">
                        <a:latin typeface="Calll"/>
                      </a:endParaRPr>
                    </a:p>
                    <a:p>
                      <a:pPr marL="285750" marR="0" lvl="0" indent="-17145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 Slab"/>
                        <a:buNone/>
                      </a:pPr>
                      <a:endParaRPr sz="1500" u="none" strike="noStrike" cap="none" dirty="0">
                        <a:latin typeface="Calll"/>
                        <a:ea typeface="Roboto Slab"/>
                        <a:cs typeface="Roboto Slab"/>
                        <a:sym typeface="Roboto Slab"/>
                      </a:endParaRPr>
                    </a:p>
                    <a:p>
                      <a:pPr marL="1905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 Slab"/>
                        <a:buNone/>
                      </a:pPr>
                      <a:r>
                        <a:rPr lang="en" sz="1500" u="none" strike="noStrike" cap="none" dirty="0">
                          <a:latin typeface="Calll"/>
                          <a:ea typeface="Roboto Slab"/>
                          <a:cs typeface="Roboto Slab"/>
                          <a:sym typeface="Roboto Slab"/>
                        </a:rPr>
                        <a:t>UCF-101 : 96.13%</a:t>
                      </a:r>
                      <a:endParaRPr dirty="0">
                        <a:latin typeface="Calll"/>
                      </a:endParaRPr>
                    </a:p>
                    <a:p>
                      <a:pPr marL="1905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 Slab"/>
                        <a:buNone/>
                      </a:pPr>
                      <a:r>
                        <a:rPr lang="en" sz="1500" u="none" strike="noStrike" cap="none" dirty="0">
                          <a:latin typeface="Calll"/>
                          <a:ea typeface="Roboto Slab"/>
                          <a:cs typeface="Roboto Slab"/>
                          <a:sym typeface="Roboto Slab"/>
                        </a:rPr>
                        <a:t> HMDB-51 :  72.34%</a:t>
                      </a:r>
                      <a:endParaRPr dirty="0">
                        <a:latin typeface="Calll"/>
                      </a:endParaRPr>
                    </a:p>
                    <a:p>
                      <a:pPr marL="1905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 Slab"/>
                        <a:buNone/>
                      </a:pPr>
                      <a:r>
                        <a:rPr lang="en" sz="1500" u="none" strike="noStrike" cap="none" dirty="0">
                          <a:latin typeface="Calll"/>
                          <a:ea typeface="Roboto Slab"/>
                          <a:cs typeface="Roboto Slab"/>
                          <a:sym typeface="Roboto Slab"/>
                        </a:rPr>
                        <a:t> </a:t>
                      </a:r>
                      <a:endParaRPr sz="1500" u="none" strike="noStrike" cap="none" dirty="0">
                        <a:latin typeface="Calll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154" name="Google Shape;15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753" y="2941329"/>
            <a:ext cx="2937007" cy="1159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</a:rPr>
              <a:t>7</a:t>
            </a:fld>
            <a:endParaRPr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</a:endParaRPr>
          </a:p>
        </p:txBody>
      </p:sp>
      <p:sp>
        <p:nvSpPr>
          <p:cNvPr id="160" name="Google Shape;160;p7"/>
          <p:cNvSpPr txBox="1"/>
          <p:nvPr/>
        </p:nvSpPr>
        <p:spPr>
          <a:xfrm>
            <a:off x="192100" y="1471200"/>
            <a:ext cx="2888100" cy="2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boto Slab"/>
              <a:buChar char="❖"/>
            </a:pPr>
            <a:r>
              <a:rPr lang="en" sz="40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Roboto Slab"/>
              </a:rPr>
              <a:t>Research</a:t>
            </a:r>
            <a:r>
              <a:rPr lang="en" sz="4000" b="0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Roboto Slab"/>
              </a:rPr>
              <a:t> </a:t>
            </a:r>
            <a:r>
              <a:rPr lang="en" sz="40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Roboto Slab"/>
              </a:rPr>
              <a:t>Gap</a:t>
            </a:r>
            <a:endParaRPr sz="4000" b="0" i="0" u="none" strike="noStrike" cap="none">
              <a:solidFill>
                <a:schemeClr val="dk1"/>
              </a:solidFill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Roboto Slab"/>
            </a:endParaRPr>
          </a:p>
        </p:txBody>
      </p:sp>
      <p:sp>
        <p:nvSpPr>
          <p:cNvPr id="161" name="Google Shape;161;p7"/>
          <p:cNvSpPr/>
          <p:nvPr/>
        </p:nvSpPr>
        <p:spPr>
          <a:xfrm flipH="1">
            <a:off x="4213075" y="151375"/>
            <a:ext cx="4437900" cy="604800"/>
          </a:xfrm>
          <a:prstGeom prst="homePlate">
            <a:avLst>
              <a:gd name="adj" fmla="val 50000"/>
            </a:avLst>
          </a:prstGeom>
          <a:solidFill>
            <a:srgbClr val="FF9900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62" name="Google Shape;162;p7"/>
          <p:cNvSpPr/>
          <p:nvPr/>
        </p:nvSpPr>
        <p:spPr>
          <a:xfrm flipH="1">
            <a:off x="4148850" y="1124075"/>
            <a:ext cx="4437900" cy="769500"/>
          </a:xfrm>
          <a:prstGeom prst="homePlate">
            <a:avLst>
              <a:gd name="adj" fmla="val 50000"/>
            </a:avLst>
          </a:prstGeom>
          <a:solidFill>
            <a:srgbClr val="6FA8DC"/>
          </a:solidFill>
          <a:ln w="9525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63" name="Google Shape;163;p7"/>
          <p:cNvSpPr/>
          <p:nvPr/>
        </p:nvSpPr>
        <p:spPr>
          <a:xfrm flipH="1">
            <a:off x="4149000" y="2114675"/>
            <a:ext cx="4437900" cy="604800"/>
          </a:xfrm>
          <a:prstGeom prst="homePlate">
            <a:avLst>
              <a:gd name="adj" fmla="val 50000"/>
            </a:avLst>
          </a:prstGeom>
          <a:solidFill>
            <a:srgbClr val="C27BA0"/>
          </a:solidFill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64" name="Google Shape;164;p7"/>
          <p:cNvSpPr/>
          <p:nvPr/>
        </p:nvSpPr>
        <p:spPr>
          <a:xfrm flipH="1">
            <a:off x="4148850" y="3105275"/>
            <a:ext cx="4437900" cy="604800"/>
          </a:xfrm>
          <a:prstGeom prst="homePlate">
            <a:avLst>
              <a:gd name="adj" fmla="val 50000"/>
            </a:avLst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65" name="Google Shape;165;p7"/>
          <p:cNvSpPr/>
          <p:nvPr/>
        </p:nvSpPr>
        <p:spPr>
          <a:xfrm rot="10799303">
            <a:off x="4148800" y="4102438"/>
            <a:ext cx="4437900" cy="562800"/>
          </a:xfrm>
          <a:prstGeom prst="homePlate">
            <a:avLst>
              <a:gd name="adj" fmla="val 50000"/>
            </a:avLst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66" name="Google Shape;166;p7"/>
          <p:cNvSpPr txBox="1"/>
          <p:nvPr/>
        </p:nvSpPr>
        <p:spPr>
          <a:xfrm>
            <a:off x="4485475" y="3174775"/>
            <a:ext cx="2745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Roboto Slab"/>
              </a:rPr>
              <a:t>Real-time recognition</a:t>
            </a:r>
            <a:endParaRPr sz="1900" b="1" i="0" u="none" strike="noStrike" cap="none">
              <a:solidFill>
                <a:schemeClr val="lt1"/>
              </a:solidFill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Roboto Slab"/>
            </a:endParaRPr>
          </a:p>
        </p:txBody>
      </p:sp>
      <p:sp>
        <p:nvSpPr>
          <p:cNvPr id="167" name="Google Shape;167;p7"/>
          <p:cNvSpPr txBox="1"/>
          <p:nvPr/>
        </p:nvSpPr>
        <p:spPr>
          <a:xfrm>
            <a:off x="4485475" y="4165375"/>
            <a:ext cx="2745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Roboto Slab"/>
              </a:rPr>
              <a:t>Transferability</a:t>
            </a:r>
            <a:endParaRPr sz="1900" b="1" i="0" u="none" strike="noStrike" cap="none">
              <a:solidFill>
                <a:schemeClr val="lt1"/>
              </a:solidFill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Roboto Slab"/>
            </a:endParaRPr>
          </a:p>
        </p:txBody>
      </p:sp>
      <p:sp>
        <p:nvSpPr>
          <p:cNvPr id="168" name="Google Shape;168;p7"/>
          <p:cNvSpPr txBox="1"/>
          <p:nvPr/>
        </p:nvSpPr>
        <p:spPr>
          <a:xfrm>
            <a:off x="4409275" y="279175"/>
            <a:ext cx="4045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 b="1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Roboto Slab"/>
              </a:rPr>
              <a:t>Limited Dataset</a:t>
            </a:r>
            <a:endParaRPr sz="1900" b="1" i="0" u="none" strike="noStrike" cap="none">
              <a:solidFill>
                <a:schemeClr val="lt1"/>
              </a:solidFill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Roboto Slab"/>
            </a:endParaRPr>
          </a:p>
        </p:txBody>
      </p:sp>
      <p:sp>
        <p:nvSpPr>
          <p:cNvPr id="169" name="Google Shape;169;p7"/>
          <p:cNvSpPr txBox="1"/>
          <p:nvPr/>
        </p:nvSpPr>
        <p:spPr>
          <a:xfrm>
            <a:off x="4485475" y="1117375"/>
            <a:ext cx="4045500" cy="76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 b="1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Roboto Slab"/>
              </a:rPr>
              <a:t>Obstruction</a:t>
            </a:r>
            <a:endParaRPr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1" i="0" u="none" strike="noStrike" cap="none">
              <a:solidFill>
                <a:schemeClr val="lt1"/>
              </a:solidFill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Roboto Slab"/>
            </a:endParaRPr>
          </a:p>
        </p:txBody>
      </p:sp>
      <p:sp>
        <p:nvSpPr>
          <p:cNvPr id="170" name="Google Shape;170;p7"/>
          <p:cNvSpPr txBox="1"/>
          <p:nvPr/>
        </p:nvSpPr>
        <p:spPr>
          <a:xfrm>
            <a:off x="4485475" y="2184175"/>
            <a:ext cx="4045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Roboto Slab"/>
              </a:rPr>
              <a:t>Variability in technique</a:t>
            </a:r>
            <a:endParaRPr sz="1900" b="1" i="0" u="none" strike="noStrike" cap="none">
              <a:solidFill>
                <a:schemeClr val="lt1"/>
              </a:solidFill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Roboto Slab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</a:rPr>
              <a:t>8</a:t>
            </a:fld>
            <a:endParaRPr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</a:endParaRPr>
          </a:p>
        </p:txBody>
      </p:sp>
      <p:sp>
        <p:nvSpPr>
          <p:cNvPr id="176" name="Google Shape;176;p8"/>
          <p:cNvSpPr txBox="1"/>
          <p:nvPr/>
        </p:nvSpPr>
        <p:spPr>
          <a:xfrm>
            <a:off x="192100" y="1471200"/>
            <a:ext cx="2888100" cy="2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boto Slab"/>
              <a:buChar char="❖"/>
            </a:pPr>
            <a:r>
              <a:rPr lang="en" sz="40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Roboto Slab"/>
              </a:rPr>
              <a:t>Novelty</a:t>
            </a:r>
            <a:endParaRPr sz="4000" b="0" i="0" u="none" strike="noStrike" cap="none">
              <a:solidFill>
                <a:schemeClr val="dk1"/>
              </a:solidFill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Roboto Slab"/>
            </a:endParaRPr>
          </a:p>
        </p:txBody>
      </p:sp>
      <p:sp>
        <p:nvSpPr>
          <p:cNvPr id="177" name="Google Shape;177;p8"/>
          <p:cNvSpPr/>
          <p:nvPr/>
        </p:nvSpPr>
        <p:spPr>
          <a:xfrm flipH="1">
            <a:off x="4148800" y="209675"/>
            <a:ext cx="4437900" cy="769500"/>
          </a:xfrm>
          <a:prstGeom prst="homePlate">
            <a:avLst>
              <a:gd name="adj" fmla="val 50000"/>
            </a:avLst>
          </a:prstGeom>
          <a:solidFill>
            <a:srgbClr val="FF9900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8" name="Google Shape;178;p8"/>
          <p:cNvSpPr/>
          <p:nvPr/>
        </p:nvSpPr>
        <p:spPr>
          <a:xfrm flipH="1">
            <a:off x="4148850" y="1276475"/>
            <a:ext cx="4437900" cy="604800"/>
          </a:xfrm>
          <a:prstGeom prst="homePlate">
            <a:avLst>
              <a:gd name="adj" fmla="val 50000"/>
            </a:avLst>
          </a:prstGeom>
          <a:solidFill>
            <a:srgbClr val="6FA8DC"/>
          </a:solidFill>
          <a:ln w="9525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9" name="Google Shape;179;p8"/>
          <p:cNvSpPr/>
          <p:nvPr/>
        </p:nvSpPr>
        <p:spPr>
          <a:xfrm flipH="1">
            <a:off x="4020391" y="2198813"/>
            <a:ext cx="4437900" cy="604800"/>
          </a:xfrm>
          <a:prstGeom prst="homePlate">
            <a:avLst>
              <a:gd name="adj" fmla="val 50000"/>
            </a:avLst>
          </a:prstGeom>
          <a:solidFill>
            <a:srgbClr val="C27BA0"/>
          </a:solidFill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80" name="Google Shape;180;p8"/>
          <p:cNvSpPr/>
          <p:nvPr/>
        </p:nvSpPr>
        <p:spPr>
          <a:xfrm flipH="1">
            <a:off x="4148850" y="3105275"/>
            <a:ext cx="4437900" cy="604800"/>
          </a:xfrm>
          <a:prstGeom prst="homePlate">
            <a:avLst>
              <a:gd name="adj" fmla="val 50000"/>
            </a:avLst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81" name="Google Shape;181;p8"/>
          <p:cNvSpPr/>
          <p:nvPr/>
        </p:nvSpPr>
        <p:spPr>
          <a:xfrm rot="10799303">
            <a:off x="4148800" y="4102438"/>
            <a:ext cx="4437900" cy="562800"/>
          </a:xfrm>
          <a:prstGeom prst="homePlate">
            <a:avLst>
              <a:gd name="adj" fmla="val 50000"/>
            </a:avLst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82" name="Google Shape;182;p8"/>
          <p:cNvSpPr txBox="1"/>
          <p:nvPr/>
        </p:nvSpPr>
        <p:spPr>
          <a:xfrm>
            <a:off x="4409275" y="3174775"/>
            <a:ext cx="4225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Roboto Slab"/>
              </a:rPr>
              <a:t>Transfer learning</a:t>
            </a:r>
            <a:endParaRPr sz="1900" b="1" i="0" u="none" strike="noStrike" cap="none">
              <a:solidFill>
                <a:schemeClr val="lt1"/>
              </a:solidFill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Roboto Slab"/>
            </a:endParaRPr>
          </a:p>
        </p:txBody>
      </p:sp>
      <p:sp>
        <p:nvSpPr>
          <p:cNvPr id="183" name="Google Shape;183;p8"/>
          <p:cNvSpPr txBox="1"/>
          <p:nvPr/>
        </p:nvSpPr>
        <p:spPr>
          <a:xfrm>
            <a:off x="4492403" y="4027613"/>
            <a:ext cx="2745300" cy="76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Roboto Slab"/>
              </a:rPr>
              <a:t>Real-time pose estimation</a:t>
            </a:r>
            <a:endParaRPr sz="1900" b="1" i="0" u="none" strike="noStrike" cap="none">
              <a:solidFill>
                <a:schemeClr val="lt1"/>
              </a:solidFill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Roboto Slab"/>
            </a:endParaRPr>
          </a:p>
        </p:txBody>
      </p:sp>
      <p:sp>
        <p:nvSpPr>
          <p:cNvPr id="184" name="Google Shape;184;p8"/>
          <p:cNvSpPr txBox="1"/>
          <p:nvPr/>
        </p:nvSpPr>
        <p:spPr>
          <a:xfrm>
            <a:off x="4409275" y="279175"/>
            <a:ext cx="4045500" cy="477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Roboto Slab"/>
              </a:rPr>
              <a:t>Multi-view recognition</a:t>
            </a:r>
            <a:endParaRPr sz="1900" b="1" i="0" u="none" strike="noStrike" cap="none">
              <a:solidFill>
                <a:schemeClr val="lt1"/>
              </a:solidFill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Roboto Slab"/>
            </a:endParaRPr>
          </a:p>
        </p:txBody>
      </p:sp>
      <p:sp>
        <p:nvSpPr>
          <p:cNvPr id="185" name="Google Shape;185;p8"/>
          <p:cNvSpPr txBox="1"/>
          <p:nvPr/>
        </p:nvSpPr>
        <p:spPr>
          <a:xfrm>
            <a:off x="4409275" y="1345975"/>
            <a:ext cx="4045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Roboto Slab"/>
              </a:rPr>
              <a:t>Deep learning approaches</a:t>
            </a:r>
            <a:endParaRPr sz="1900" b="1" i="0" u="none" strike="noStrike" cap="none">
              <a:solidFill>
                <a:schemeClr val="lt1"/>
              </a:solidFill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Roboto Slab"/>
            </a:endParaRPr>
          </a:p>
        </p:txBody>
      </p:sp>
      <p:sp>
        <p:nvSpPr>
          <p:cNvPr id="186" name="Google Shape;186;p8"/>
          <p:cNvSpPr txBox="1"/>
          <p:nvPr/>
        </p:nvSpPr>
        <p:spPr>
          <a:xfrm>
            <a:off x="4409275" y="2149425"/>
            <a:ext cx="4045500" cy="477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Roboto Slab"/>
              </a:rPr>
              <a:t>Joint recognition of athlete and pole</a:t>
            </a:r>
            <a:endParaRPr sz="19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Roboto Slab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</a:rPr>
              <a:t>9</a:t>
            </a:fld>
            <a:endParaRPr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</a:endParaRPr>
          </a:p>
        </p:txBody>
      </p:sp>
      <p:sp>
        <p:nvSpPr>
          <p:cNvPr id="192" name="Google Shape;192;p9"/>
          <p:cNvSpPr/>
          <p:nvPr/>
        </p:nvSpPr>
        <p:spPr>
          <a:xfrm>
            <a:off x="298150" y="-100"/>
            <a:ext cx="5917275" cy="5143500"/>
          </a:xfrm>
          <a:prstGeom prst="flowChartDelay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93" name="Google Shape;193;p9"/>
          <p:cNvSpPr txBox="1"/>
          <p:nvPr/>
        </p:nvSpPr>
        <p:spPr>
          <a:xfrm>
            <a:off x="-172290" y="2021184"/>
            <a:ext cx="541485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25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Slab"/>
              <a:buChar char="❖"/>
            </a:pPr>
            <a:r>
              <a:rPr lang="en" sz="3600" b="1" i="0" u="none" strike="noStrike" cap="none" dirty="0">
                <a:solidFill>
                  <a:srgbClr val="002060"/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Roboto Slab"/>
              </a:rPr>
              <a:t>METHODOLOGY</a:t>
            </a:r>
            <a:endParaRPr sz="3600" b="1" i="0" u="none" strike="noStrike" cap="none" dirty="0">
              <a:solidFill>
                <a:srgbClr val="002060"/>
              </a:solidFill>
              <a:latin typeface="Calibri" panose="020F0502020204030204" pitchFamily="34" charset="0"/>
              <a:ea typeface="Roboto" panose="020B0604020202020204" charset="0"/>
              <a:cs typeface="Calibri" panose="020F0502020204030204" pitchFamily="34" charset="0"/>
              <a:sym typeface="Roboto Slab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848</Words>
  <Application>Microsoft Office PowerPoint</Application>
  <PresentationFormat>On-screen Show (16:9)</PresentationFormat>
  <Paragraphs>195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Roboto</vt:lpstr>
      <vt:lpstr>Nixie One</vt:lpstr>
      <vt:lpstr>Arial</vt:lpstr>
      <vt:lpstr>Calibri</vt:lpstr>
      <vt:lpstr>Calll</vt:lpstr>
      <vt:lpstr>Noto Sans Symbols</vt:lpstr>
      <vt:lpstr>Roboto Slab</vt:lpstr>
      <vt:lpstr>Times New Roman</vt:lpstr>
      <vt:lpstr>Office Theme</vt:lpstr>
      <vt:lpstr>Vision based recognition of pole vault phases: plant, take-off, swing, turn and fly away      (CV CP PID- 16)</vt:lpstr>
      <vt:lpstr>Introduction Literature Survey Research Gap Novelty Methodology Results Advantages and Limitations Conclusion</vt:lpstr>
      <vt:lpstr>INTRODUCTION: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System Block Diagram</vt:lpstr>
      <vt:lpstr>PowerPoint Presentation</vt:lpstr>
      <vt:lpstr>PowerPoint Presentation</vt:lpstr>
      <vt:lpstr>Dataset and Preprocessing:</vt:lpstr>
      <vt:lpstr>Feature extraction:</vt:lpstr>
      <vt:lpstr>PowerPoint Presentation</vt:lpstr>
      <vt:lpstr>PowerPoint Presentation</vt:lpstr>
      <vt:lpstr>Results </vt:lpstr>
      <vt:lpstr>Testing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Vision based recognition of pole vault phases: plant, take-off, swing, turn and fly away      (CV CP PID- 16)</dc:title>
  <dc:creator>Sagar Suryawanshi</dc:creator>
  <cp:lastModifiedBy>Microsoft account</cp:lastModifiedBy>
  <cp:revision>32</cp:revision>
  <dcterms:modified xsi:type="dcterms:W3CDTF">2023-05-01T10:33:56Z</dcterms:modified>
</cp:coreProperties>
</file>